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380" r:id="rId3"/>
    <p:sldId id="295" r:id="rId4"/>
    <p:sldId id="257" r:id="rId5"/>
    <p:sldId id="260" r:id="rId6"/>
    <p:sldId id="378" r:id="rId7"/>
    <p:sldId id="311" r:id="rId8"/>
    <p:sldId id="349" r:id="rId9"/>
    <p:sldId id="373" r:id="rId10"/>
    <p:sldId id="374" r:id="rId11"/>
    <p:sldId id="376" r:id="rId12"/>
    <p:sldId id="377" r:id="rId13"/>
    <p:sldId id="379" r:id="rId14"/>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721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Summers" initials="AS" lastIdx="1" clrIdx="0">
    <p:extLst>
      <p:ext uri="{19B8F6BF-5375-455C-9EA6-DF929625EA0E}">
        <p15:presenceInfo xmlns:p15="http://schemas.microsoft.com/office/powerpoint/2012/main" userId="S::ASummers@CompSourceMutual.com::e1306581-703b-41f9-9cd7-0ee87f986d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0" autoAdjust="0"/>
    <p:restoredTop sz="50864" autoAdjust="0"/>
  </p:normalViewPr>
  <p:slideViewPr>
    <p:cSldViewPr snapToGrid="0" snapToObjects="1">
      <p:cViewPr varScale="1">
        <p:scale>
          <a:sx n="54" d="100"/>
          <a:sy n="54" d="100"/>
        </p:scale>
        <p:origin x="570" y="36"/>
      </p:cViewPr>
      <p:guideLst>
        <p:guide orient="horz" pos="2160"/>
        <p:guide pos="7211"/>
      </p:guideLst>
    </p:cSldViewPr>
  </p:slideViewPr>
  <p:outlineViewPr>
    <p:cViewPr>
      <p:scale>
        <a:sx n="33" d="100"/>
        <a:sy n="33" d="100"/>
      </p:scale>
      <p:origin x="0" y="-69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813B060B-7A07-460F-951C-8125F6AC2810}" type="datetimeFigureOut">
              <a:rPr lang="en-US" smtClean="0"/>
              <a:t>9/3/2020</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0C780285-07F4-4E86-91A6-B371DA04978E}" type="slidenum">
              <a:rPr lang="en-US" smtClean="0"/>
              <a:t>‹#›</a:t>
            </a:fld>
            <a:endParaRPr lang="en-US"/>
          </a:p>
        </p:txBody>
      </p:sp>
    </p:spTree>
    <p:extLst>
      <p:ext uri="{BB962C8B-B14F-4D97-AF65-F5344CB8AC3E}">
        <p14:creationId xmlns:p14="http://schemas.microsoft.com/office/powerpoint/2010/main" val="3716911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and welcome</a:t>
            </a:r>
            <a:r>
              <a:rPr lang="en-US" baseline="0" dirty="0"/>
              <a:t> to our virtual training session on slips, trips, and fall prevention. We will cover definitions, categories of slips, trips, and falls, as common injuries, and prevention strategies. Let’s get started! </a:t>
            </a:r>
            <a:endParaRPr lang="en-US" dirty="0"/>
          </a:p>
        </p:txBody>
      </p:sp>
      <p:sp>
        <p:nvSpPr>
          <p:cNvPr id="4" name="Slide Number Placeholder 3"/>
          <p:cNvSpPr>
            <a:spLocks noGrp="1"/>
          </p:cNvSpPr>
          <p:nvPr>
            <p:ph type="sldNum" sz="quarter" idx="5"/>
          </p:nvPr>
        </p:nvSpPr>
        <p:spPr/>
        <p:txBody>
          <a:bodyPr/>
          <a:lstStyle/>
          <a:p>
            <a:fld id="{0C780285-07F4-4E86-91A6-B371DA04978E}" type="slidenum">
              <a:rPr lang="en-US" smtClean="0"/>
              <a:t>1</a:t>
            </a:fld>
            <a:endParaRPr lang="en-US"/>
          </a:p>
        </p:txBody>
      </p:sp>
    </p:spTree>
    <p:extLst>
      <p:ext uri="{BB962C8B-B14F-4D97-AF65-F5344CB8AC3E}">
        <p14:creationId xmlns:p14="http://schemas.microsoft.com/office/powerpoint/2010/main" val="1768129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things to consider are the selection of proper footwear.</a:t>
            </a:r>
          </a:p>
          <a:p>
            <a:r>
              <a:rPr lang="en-US" dirty="0"/>
              <a:t>Shoes should be flat, close toed and have an anti slip sole. Additionally, consider your time outdoors and inclement weather. Leave your house prepared for the conditions.</a:t>
            </a:r>
          </a:p>
          <a:p>
            <a:endParaRPr lang="en-US" dirty="0"/>
          </a:p>
          <a:p>
            <a:r>
              <a:rPr lang="en-US" dirty="0"/>
              <a:t>Housekeeping is another major area to focus on. </a:t>
            </a:r>
          </a:p>
          <a:p>
            <a:r>
              <a:rPr lang="en-US" dirty="0"/>
              <a:t>Floors should be kept clear and spills cleaned immediately. Don’t leave this task for the next person. It may be too late.</a:t>
            </a:r>
          </a:p>
          <a:p>
            <a:r>
              <a:rPr lang="en-US" dirty="0"/>
              <a:t>Ensure proper wet floor signs are used until floors are dry.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3F3F3F"/>
                </a:solidFill>
                <a:latin typeface="+mn-lt"/>
                <a:ea typeface="+mn-ea"/>
                <a:cs typeface="+mn-cs"/>
              </a:rPr>
              <a:t>Remove obstacles from walkways such as ensuring cables are covered, closing cabinets drawers, and replacing burnt out bulbs)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3F3F3F"/>
                </a:solidFill>
                <a:latin typeface="+mn-lt"/>
                <a:ea typeface="+mn-ea"/>
                <a:cs typeface="+mn-cs"/>
              </a:rPr>
              <a:t>Use portable lighting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3F3F3F"/>
                </a:solidFill>
                <a:latin typeface="+mn-lt"/>
                <a:ea typeface="+mn-ea"/>
                <a:cs typeface="+mn-cs"/>
              </a:rPr>
              <a:t>Be alert when carrying or pushing objects. Walk your path without the load to check for obstacles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3F3F3F"/>
                </a:solidFill>
                <a:latin typeface="+mn-lt"/>
                <a:ea typeface="+mn-ea"/>
                <a:cs typeface="+mn-cs"/>
              </a:rPr>
              <a:t>And secure any rugs or carpet that are flipped up on the edges.</a:t>
            </a:r>
          </a:p>
          <a:p>
            <a:endParaRPr lang="en-US" dirty="0"/>
          </a:p>
          <a:p>
            <a:endParaRPr lang="en-US" dirty="0"/>
          </a:p>
        </p:txBody>
      </p:sp>
      <p:sp>
        <p:nvSpPr>
          <p:cNvPr id="4" name="Slide Number Placeholder 3"/>
          <p:cNvSpPr>
            <a:spLocks noGrp="1"/>
          </p:cNvSpPr>
          <p:nvPr>
            <p:ph type="sldNum" sz="quarter" idx="5"/>
          </p:nvPr>
        </p:nvSpPr>
        <p:spPr/>
        <p:txBody>
          <a:bodyPr/>
          <a:lstStyle/>
          <a:p>
            <a:fld id="{91A35076-2DE0-4BFE-BCC9-1227EDB4B0A0}" type="slidenum">
              <a:rPr lang="en-US" smtClean="0"/>
              <a:pPr/>
              <a:t>10</a:t>
            </a:fld>
            <a:endParaRPr lang="en-US"/>
          </a:p>
        </p:txBody>
      </p:sp>
    </p:spTree>
    <p:extLst>
      <p:ext uri="{BB962C8B-B14F-4D97-AF65-F5344CB8AC3E}">
        <p14:creationId xmlns:p14="http://schemas.microsoft.com/office/powerpoint/2010/main" val="1458303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Inclement weather can create slick surfaces and increase workplace accidents. There are steps we can take to be ready…</a:t>
            </a:r>
          </a:p>
          <a:p>
            <a:r>
              <a:rPr lang="en-US" dirty="0"/>
              <a:t>Take it slow. Traction changes can more likely be corrected when moving slowly.</a:t>
            </a:r>
          </a:p>
          <a:p>
            <a:r>
              <a:rPr lang="en-US" dirty="0"/>
              <a:t>Slip resistant shoes or overshoes should be used. If needed you can carry work shoes in and change once inside.</a:t>
            </a:r>
          </a:p>
          <a:p>
            <a:r>
              <a:rPr lang="en-US" dirty="0"/>
              <a:t>Sunglasses help minimize glare on sunny and snowy days</a:t>
            </a:r>
          </a:p>
          <a:p>
            <a:r>
              <a:rPr lang="en-US" dirty="0"/>
              <a:t>Additionally, take time to dry your shoes completely. Depending on the floor type a wet shoe and dry surface can make a very slick walking surface.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1A35076-2DE0-4BFE-BCC9-1227EDB4B0A0}" type="slidenum">
              <a:rPr lang="en-US" smtClean="0"/>
              <a:pPr/>
              <a:t>11</a:t>
            </a:fld>
            <a:endParaRPr lang="en-US"/>
          </a:p>
        </p:txBody>
      </p:sp>
    </p:spTree>
    <p:extLst>
      <p:ext uri="{BB962C8B-B14F-4D97-AF65-F5344CB8AC3E}">
        <p14:creationId xmlns:p14="http://schemas.microsoft.com/office/powerpoint/2010/main" val="3092512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lets discuss reporting hazards.</a:t>
            </a:r>
          </a:p>
          <a:p>
            <a:endParaRPr lang="en-US" dirty="0"/>
          </a:p>
          <a:p>
            <a:r>
              <a:rPr lang="en-US" dirty="0"/>
              <a:t>The most important tip to remember is to report the hazard immediately. Don’t wait for someone else to and don’t leave the area.</a:t>
            </a:r>
          </a:p>
          <a:p>
            <a:r>
              <a:rPr lang="en-US" dirty="0"/>
              <a:t>Alert anyone in the area and mark off access if possible until the issue is resolved</a:t>
            </a:r>
          </a:p>
          <a:p>
            <a:r>
              <a:rPr lang="en-US" dirty="0"/>
              <a:t>If you can; work to correct the hazard right away and in the event of an emergency call 911.</a:t>
            </a:r>
          </a:p>
          <a:p>
            <a:endParaRPr lang="en-US" dirty="0"/>
          </a:p>
        </p:txBody>
      </p:sp>
      <p:sp>
        <p:nvSpPr>
          <p:cNvPr id="4" name="Slide Number Placeholder 3"/>
          <p:cNvSpPr>
            <a:spLocks noGrp="1"/>
          </p:cNvSpPr>
          <p:nvPr>
            <p:ph type="sldNum" sz="quarter" idx="5"/>
          </p:nvPr>
        </p:nvSpPr>
        <p:spPr/>
        <p:txBody>
          <a:bodyPr/>
          <a:lstStyle/>
          <a:p>
            <a:fld id="{91A35076-2DE0-4BFE-BCC9-1227EDB4B0A0}" type="slidenum">
              <a:rPr lang="en-US" smtClean="0"/>
              <a:pPr/>
              <a:t>12</a:t>
            </a:fld>
            <a:endParaRPr lang="en-US"/>
          </a:p>
        </p:txBody>
      </p:sp>
    </p:spTree>
    <p:extLst>
      <p:ext uri="{BB962C8B-B14F-4D97-AF65-F5344CB8AC3E}">
        <p14:creationId xmlns:p14="http://schemas.microsoft.com/office/powerpoint/2010/main" val="1738851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a:t>
            </a:r>
            <a:r>
              <a:rPr lang="en-US" baseline="0" dirty="0"/>
              <a:t> I hope you have found today’s topic to be beneficial to your training needs. We welcome the opportunity to partner with you to help further develop your safety policies and procedures. If we can be of assistance, please contact us directly at the numbers provided on the screen. Have </a:t>
            </a:r>
            <a:r>
              <a:rPr lang="en-US" baseline="0"/>
              <a:t>a great day! </a:t>
            </a:r>
            <a:endParaRPr lang="en-US"/>
          </a:p>
        </p:txBody>
      </p:sp>
      <p:sp>
        <p:nvSpPr>
          <p:cNvPr id="4" name="Slide Number Placeholder 3"/>
          <p:cNvSpPr>
            <a:spLocks noGrp="1"/>
          </p:cNvSpPr>
          <p:nvPr>
            <p:ph type="sldNum" sz="quarter" idx="5"/>
          </p:nvPr>
        </p:nvSpPr>
        <p:spPr/>
        <p:txBody>
          <a:bodyPr/>
          <a:lstStyle/>
          <a:p>
            <a:fld id="{0C780285-07F4-4E86-91A6-B371DA04978E}" type="slidenum">
              <a:rPr lang="en-US" smtClean="0"/>
              <a:t>13</a:t>
            </a:fld>
            <a:endParaRPr lang="en-US"/>
          </a:p>
        </p:txBody>
      </p:sp>
    </p:spTree>
    <p:extLst>
      <p:ext uri="{BB962C8B-B14F-4D97-AF65-F5344CB8AC3E}">
        <p14:creationId xmlns:p14="http://schemas.microsoft.com/office/powerpoint/2010/main" val="260464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chemeClr val="tx2">
                    <a:lumMod val="50000"/>
                  </a:schemeClr>
                </a:solidFill>
              </a:rPr>
              <a:t>Slips</a:t>
            </a:r>
            <a:r>
              <a:rPr lang="en-US" sz="1200" dirty="0">
                <a:solidFill>
                  <a:schemeClr val="tx2">
                    <a:lumMod val="50000"/>
                  </a:schemeClr>
                </a:solidFill>
              </a:rPr>
              <a:t>, </a:t>
            </a:r>
            <a:r>
              <a:rPr lang="en-US" sz="1200" b="1" dirty="0">
                <a:solidFill>
                  <a:schemeClr val="tx2">
                    <a:lumMod val="50000"/>
                  </a:schemeClr>
                </a:solidFill>
              </a:rPr>
              <a:t>trips</a:t>
            </a:r>
            <a:r>
              <a:rPr lang="en-US" sz="1200" dirty="0">
                <a:solidFill>
                  <a:schemeClr val="tx2">
                    <a:lumMod val="50000"/>
                  </a:schemeClr>
                </a:solidFill>
              </a:rPr>
              <a:t> and </a:t>
            </a:r>
            <a:r>
              <a:rPr lang="en-US" sz="1200" b="1" dirty="0">
                <a:solidFill>
                  <a:schemeClr val="tx2">
                    <a:lumMod val="50000"/>
                  </a:schemeClr>
                </a:solidFill>
              </a:rPr>
              <a:t>falls</a:t>
            </a:r>
            <a:r>
              <a:rPr lang="en-US" sz="1200" dirty="0">
                <a:solidFill>
                  <a:schemeClr val="tx2">
                    <a:lumMod val="50000"/>
                  </a:schemeClr>
                </a:solidFill>
              </a:rPr>
              <a:t> make up the majority of general industry accidents, which account for:</a:t>
            </a:r>
          </a:p>
          <a:p>
            <a:pPr algn="l"/>
            <a:endParaRPr lang="en-US" sz="1200" dirty="0">
              <a:solidFill>
                <a:schemeClr val="tx2">
                  <a:lumMod val="50000"/>
                </a:schemeClr>
              </a:solidFill>
            </a:endParaRPr>
          </a:p>
          <a:p>
            <a:pPr algn="l"/>
            <a:r>
              <a:rPr lang="en-US" sz="1200" b="1" dirty="0">
                <a:solidFill>
                  <a:schemeClr val="tx2">
                    <a:lumMod val="50000"/>
                  </a:schemeClr>
                </a:solidFill>
              </a:rPr>
              <a:t>15%</a:t>
            </a:r>
            <a:r>
              <a:rPr lang="en-US" sz="1200" dirty="0">
                <a:solidFill>
                  <a:schemeClr val="tx2">
                    <a:lumMod val="50000"/>
                  </a:schemeClr>
                </a:solidFill>
              </a:rPr>
              <a:t> of all accidental deaths per year, this is the second-leading cause behind motor vehicles according to the U.S. Department of Labor</a:t>
            </a:r>
          </a:p>
          <a:p>
            <a:endParaRPr lang="en-US" dirty="0"/>
          </a:p>
          <a:p>
            <a:r>
              <a:rPr lang="en-US" dirty="0"/>
              <a:t>They also account for about 25% of all reported injury claims per fiscal year and;</a:t>
            </a:r>
          </a:p>
          <a:p>
            <a:r>
              <a:rPr lang="en-US" dirty="0"/>
              <a:t>More than 95 million lost work days per year which is about 65% of all work days lost</a:t>
            </a:r>
          </a:p>
          <a:p>
            <a:endParaRPr lang="en-US" dirty="0"/>
          </a:p>
        </p:txBody>
      </p:sp>
      <p:sp>
        <p:nvSpPr>
          <p:cNvPr id="4" name="Slide Number Placeholder 3"/>
          <p:cNvSpPr>
            <a:spLocks noGrp="1"/>
          </p:cNvSpPr>
          <p:nvPr>
            <p:ph type="sldNum" sz="quarter" idx="5"/>
          </p:nvPr>
        </p:nvSpPr>
        <p:spPr/>
        <p:txBody>
          <a:bodyPr/>
          <a:lstStyle/>
          <a:p>
            <a:fld id="{0C780285-07F4-4E86-91A6-B371DA04978E}" type="slidenum">
              <a:rPr lang="en-US" smtClean="0"/>
              <a:t>2</a:t>
            </a:fld>
            <a:endParaRPr lang="en-US"/>
          </a:p>
        </p:txBody>
      </p:sp>
    </p:spTree>
    <p:extLst>
      <p:ext uri="{BB962C8B-B14F-4D97-AF65-F5344CB8AC3E}">
        <p14:creationId xmlns:p14="http://schemas.microsoft.com/office/powerpoint/2010/main" val="2718726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a:t>
            </a:r>
            <a:r>
              <a:rPr lang="en-US" baseline="0" dirty="0"/>
              <a:t>, let’s consider some definitions to help understand today’s topic: </a:t>
            </a:r>
          </a:p>
          <a:p>
            <a:endParaRPr lang="en-US" baseline="0" dirty="0"/>
          </a:p>
          <a:p>
            <a:pPr>
              <a:defRPr/>
            </a:pPr>
            <a:r>
              <a:rPr lang="en-US" sz="1200" b="1" dirty="0"/>
              <a:t>First we have Slips, </a:t>
            </a:r>
            <a:r>
              <a:rPr lang="en-US" sz="1200" b="0" dirty="0"/>
              <a:t>which are the </a:t>
            </a:r>
            <a:r>
              <a:rPr lang="en-US" sz="1200" dirty="0"/>
              <a:t>loss of balance caused by too little friction or traction between your feet and the walking or working surface.</a:t>
            </a:r>
          </a:p>
          <a:p>
            <a:pPr>
              <a:defRPr/>
            </a:pPr>
            <a:endParaRPr lang="en-US" sz="1200" dirty="0"/>
          </a:p>
          <a:p>
            <a:pPr>
              <a:defRPr/>
            </a:pPr>
            <a:r>
              <a:rPr lang="en-US" sz="1200" b="1" dirty="0"/>
              <a:t>Next are Trips, which are a </a:t>
            </a:r>
            <a:r>
              <a:rPr lang="en-US" sz="1200" dirty="0"/>
              <a:t>loss of balance caused from a person’s foot contacting an object or dropping to a lower level while moving forward or backwards. And lastly, there are;</a:t>
            </a:r>
          </a:p>
          <a:p>
            <a:pPr>
              <a:defRPr/>
            </a:pPr>
            <a:endParaRPr lang="en-US" sz="1200" dirty="0"/>
          </a:p>
          <a:p>
            <a:pPr>
              <a:defRPr/>
            </a:pPr>
            <a:r>
              <a:rPr lang="en-US" sz="1200" b="1" dirty="0"/>
              <a:t>Falls, </a:t>
            </a:r>
            <a:r>
              <a:rPr lang="en-US" sz="1200" b="0" dirty="0"/>
              <a:t>which are the </a:t>
            </a:r>
            <a:r>
              <a:rPr lang="en-US" sz="1200" dirty="0"/>
              <a:t>result of a trip or slip that causes the body to loose balance and strike a surface or object.</a:t>
            </a:r>
          </a:p>
          <a:p>
            <a:endParaRPr lang="en-US" dirty="0"/>
          </a:p>
        </p:txBody>
      </p:sp>
      <p:sp>
        <p:nvSpPr>
          <p:cNvPr id="4" name="Slide Number Placeholder 3"/>
          <p:cNvSpPr>
            <a:spLocks noGrp="1"/>
          </p:cNvSpPr>
          <p:nvPr>
            <p:ph type="sldNum" sz="quarter" idx="5"/>
          </p:nvPr>
        </p:nvSpPr>
        <p:spPr/>
        <p:txBody>
          <a:bodyPr/>
          <a:lstStyle/>
          <a:p>
            <a:fld id="{91A35076-2DE0-4BFE-BCC9-1227EDB4B0A0}" type="slidenum">
              <a:rPr lang="en-US" smtClean="0"/>
              <a:pPr/>
              <a:t>3</a:t>
            </a:fld>
            <a:endParaRPr lang="en-US"/>
          </a:p>
        </p:txBody>
      </p:sp>
    </p:spTree>
    <p:extLst>
      <p:ext uri="{BB962C8B-B14F-4D97-AF65-F5344CB8AC3E}">
        <p14:creationId xmlns:p14="http://schemas.microsoft.com/office/powerpoint/2010/main" val="1831247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know, there are many reasons slips occur. Forward motion and backward motion are the two main categories  and causes can range from;</a:t>
            </a:r>
            <a:endParaRPr lang="en-US" b="1" dirty="0">
              <a:solidFill>
                <a:srgbClr val="17375E"/>
              </a:solidFill>
            </a:endParaRPr>
          </a:p>
          <a:p>
            <a:pPr marL="708216" lvl="1" indent="-342900" defTabSz="457200">
              <a:lnSpc>
                <a:spcPct val="90000"/>
              </a:lnSpc>
              <a:spcBef>
                <a:spcPct val="20000"/>
              </a:spcBef>
              <a:buClr>
                <a:srgbClr val="0070C0"/>
              </a:buClr>
              <a:buFont typeface="Wingdings" panose="05000000000000000000" pitchFamily="2" charset="2"/>
              <a:buChar char="Ø"/>
              <a:defRPr/>
            </a:pPr>
            <a:r>
              <a:rPr lang="en-US" sz="2400" dirty="0">
                <a:solidFill>
                  <a:srgbClr val="17375E"/>
                </a:solidFill>
              </a:rPr>
              <a:t>Wet, oily or slippery surfaces such as water being tracked in by rain or oil and even some cleaners can cause a very slippery surface</a:t>
            </a:r>
          </a:p>
          <a:p>
            <a:pPr marL="708216" lvl="1" indent="-342900" defTabSz="457200">
              <a:lnSpc>
                <a:spcPct val="90000"/>
              </a:lnSpc>
              <a:spcBef>
                <a:spcPct val="20000"/>
              </a:spcBef>
              <a:buClr>
                <a:srgbClr val="0070C0"/>
              </a:buClr>
              <a:buFont typeface="Wingdings" panose="05000000000000000000" pitchFamily="2" charset="2"/>
              <a:buChar char="Ø"/>
              <a:defRPr/>
            </a:pPr>
            <a:r>
              <a:rPr lang="en-US" sz="2400" dirty="0">
                <a:solidFill>
                  <a:srgbClr val="17375E"/>
                </a:solidFill>
              </a:rPr>
              <a:t>Occasional spills that haven’t been cleaned up or marked with a wet floor sign</a:t>
            </a:r>
          </a:p>
          <a:p>
            <a:pPr marL="708216" lvl="1" indent="-342900" defTabSz="457200">
              <a:lnSpc>
                <a:spcPct val="90000"/>
              </a:lnSpc>
              <a:spcBef>
                <a:spcPct val="20000"/>
              </a:spcBef>
              <a:buClr>
                <a:srgbClr val="0070C0"/>
              </a:buClr>
              <a:buFont typeface="Wingdings" panose="05000000000000000000" pitchFamily="2" charset="2"/>
              <a:buChar char="Ø"/>
              <a:defRPr/>
            </a:pPr>
            <a:r>
              <a:rPr lang="en-US" sz="2400" dirty="0">
                <a:solidFill>
                  <a:srgbClr val="17375E"/>
                </a:solidFill>
              </a:rPr>
              <a:t>Weather hazards such as snow and ice</a:t>
            </a:r>
          </a:p>
          <a:p>
            <a:pPr marL="708216" lvl="1" indent="-342900" defTabSz="457200">
              <a:lnSpc>
                <a:spcPct val="90000"/>
              </a:lnSpc>
              <a:spcBef>
                <a:spcPct val="20000"/>
              </a:spcBef>
              <a:buClr>
                <a:srgbClr val="0070C0"/>
              </a:buClr>
              <a:buFont typeface="Wingdings" panose="05000000000000000000" pitchFamily="2" charset="2"/>
              <a:buChar char="Ø"/>
              <a:defRPr/>
            </a:pPr>
            <a:r>
              <a:rPr lang="en-US" sz="2400" dirty="0">
                <a:solidFill>
                  <a:srgbClr val="17375E"/>
                </a:solidFill>
              </a:rPr>
              <a:t>Loose, unanchored rugs or mats and </a:t>
            </a:r>
          </a:p>
          <a:p>
            <a:pPr marL="708216" lvl="1" indent="-342900" defTabSz="457200">
              <a:lnSpc>
                <a:spcPct val="90000"/>
              </a:lnSpc>
              <a:spcBef>
                <a:spcPct val="20000"/>
              </a:spcBef>
              <a:buClr>
                <a:srgbClr val="0070C0"/>
              </a:buClr>
              <a:buFont typeface="Wingdings" panose="05000000000000000000" pitchFamily="2" charset="2"/>
              <a:buChar char="Ø"/>
              <a:defRPr/>
            </a:pPr>
            <a:r>
              <a:rPr lang="en-US" sz="2400" dirty="0">
                <a:solidFill>
                  <a:srgbClr val="17375E"/>
                </a:solidFill>
              </a:rPr>
              <a:t>Flooring or other worn walking surfaces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C780285-07F4-4E86-91A6-B371DA04978E}" type="slidenum">
              <a:rPr lang="en-US" smtClean="0"/>
              <a:t>4</a:t>
            </a:fld>
            <a:endParaRPr lang="en-US"/>
          </a:p>
        </p:txBody>
      </p:sp>
    </p:spTree>
    <p:extLst>
      <p:ext uri="{BB962C8B-B14F-4D97-AF65-F5344CB8AC3E}">
        <p14:creationId xmlns:p14="http://schemas.microsoft.com/office/powerpoint/2010/main" val="313522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have trips which we can categorize into four main areas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Toe stubs where your foot strikes an object such as furniture or a door jamb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Differing step heights when the step is higher than expected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drop step which is when a step height is lower than expected or not marked properly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obstructed pathway such as running into something due to bad housekeeping.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Some common hazards to look out for in relation to trips are listed here. Think about each of these in relation to your work area… </a:t>
            </a:r>
            <a:endParaRPr lang="en-US" sz="1200" dirty="0">
              <a:solidFill>
                <a:schemeClr val="tx1"/>
              </a:solidFill>
            </a:endParaRPr>
          </a:p>
          <a:p>
            <a:r>
              <a:rPr lang="en-US" sz="1200" dirty="0">
                <a:solidFill>
                  <a:srgbClr val="17375E"/>
                </a:solidFill>
              </a:rPr>
              <a:t>Obstructed view </a:t>
            </a:r>
          </a:p>
          <a:p>
            <a:r>
              <a:rPr lang="en-US" sz="1200" dirty="0">
                <a:solidFill>
                  <a:srgbClr val="17375E"/>
                </a:solidFill>
              </a:rPr>
              <a:t>Poor lighting</a:t>
            </a:r>
          </a:p>
          <a:p>
            <a:r>
              <a:rPr lang="en-US" sz="1200" dirty="0">
                <a:solidFill>
                  <a:srgbClr val="17375E"/>
                </a:solidFill>
              </a:rPr>
              <a:t>Cluttered areas</a:t>
            </a:r>
          </a:p>
          <a:p>
            <a:r>
              <a:rPr lang="en-US" sz="1200" dirty="0">
                <a:solidFill>
                  <a:srgbClr val="17375E"/>
                </a:solidFill>
              </a:rPr>
              <a:t>Uncovered cables</a:t>
            </a:r>
          </a:p>
          <a:p>
            <a:r>
              <a:rPr lang="en-US" sz="1200" dirty="0">
                <a:solidFill>
                  <a:srgbClr val="17375E"/>
                </a:solidFill>
              </a:rPr>
              <a:t>Unclosed drawers</a:t>
            </a:r>
          </a:p>
          <a:p>
            <a:r>
              <a:rPr lang="en-US" sz="1200" dirty="0">
                <a:solidFill>
                  <a:srgbClr val="17375E"/>
                </a:solidFill>
              </a:rPr>
              <a:t>Wrinkled carpeting or lifted floor mats as well as</a:t>
            </a:r>
          </a:p>
          <a:p>
            <a:r>
              <a:rPr lang="en-US" sz="1200" dirty="0">
                <a:solidFill>
                  <a:srgbClr val="17375E"/>
                </a:solidFill>
              </a:rPr>
              <a:t>Uneven walking surfaces such as (steps or thresholds)</a:t>
            </a:r>
          </a:p>
          <a:p>
            <a:endParaRPr lang="en-US" sz="1200" dirty="0">
              <a:solidFill>
                <a:srgbClr val="17375E"/>
              </a:solidFill>
            </a:endParaRPr>
          </a:p>
          <a:p>
            <a:r>
              <a:rPr lang="en-US" sz="1200" dirty="0">
                <a:solidFill>
                  <a:srgbClr val="17375E"/>
                </a:solidFill>
              </a:rPr>
              <a:t>Don’t wait to make corrections to these areas. Acting promptly may save you or a co-worker from serious injury.</a:t>
            </a:r>
          </a:p>
          <a:p>
            <a:endParaRPr lang="en-US" dirty="0"/>
          </a:p>
        </p:txBody>
      </p:sp>
      <p:sp>
        <p:nvSpPr>
          <p:cNvPr id="4" name="Slide Number Placeholder 3"/>
          <p:cNvSpPr>
            <a:spLocks noGrp="1"/>
          </p:cNvSpPr>
          <p:nvPr>
            <p:ph type="sldNum" sz="quarter" idx="5"/>
          </p:nvPr>
        </p:nvSpPr>
        <p:spPr/>
        <p:txBody>
          <a:bodyPr/>
          <a:lstStyle/>
          <a:p>
            <a:fld id="{0C780285-07F4-4E86-91A6-B371DA04978E}" type="slidenum">
              <a:rPr lang="en-US" smtClean="0"/>
              <a:t>5</a:t>
            </a:fld>
            <a:endParaRPr lang="en-US"/>
          </a:p>
        </p:txBody>
      </p:sp>
    </p:spTree>
    <p:extLst>
      <p:ext uri="{BB962C8B-B14F-4D97-AF65-F5344CB8AC3E}">
        <p14:creationId xmlns:p14="http://schemas.microsoft.com/office/powerpoint/2010/main" val="331338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we have falls. Falls can occur on level ground as well as from an elevated surface such as a ladder or ledge.</a:t>
            </a:r>
          </a:p>
          <a:p>
            <a:endParaRPr lang="en-US" dirty="0"/>
          </a:p>
          <a:p>
            <a:r>
              <a:rPr lang="en-US" dirty="0"/>
              <a:t>Used improperly ladders and stepstools can add to a fall hazard such as leaning to far from it and losing balance or stepping on the top step to work. However, when used correctly these tools can play a vital step in your safety for reaching heights. Never substitute these for a chair, table or any other item that is unsafe to gain height.</a:t>
            </a:r>
          </a:p>
        </p:txBody>
      </p:sp>
      <p:sp>
        <p:nvSpPr>
          <p:cNvPr id="4" name="Slide Number Placeholder 3"/>
          <p:cNvSpPr>
            <a:spLocks noGrp="1"/>
          </p:cNvSpPr>
          <p:nvPr>
            <p:ph type="sldNum" sz="quarter" idx="5"/>
          </p:nvPr>
        </p:nvSpPr>
        <p:spPr/>
        <p:txBody>
          <a:bodyPr/>
          <a:lstStyle/>
          <a:p>
            <a:fld id="{91A35076-2DE0-4BFE-BCC9-1227EDB4B0A0}" type="slidenum">
              <a:rPr lang="en-US" smtClean="0"/>
              <a:pPr/>
              <a:t>6</a:t>
            </a:fld>
            <a:endParaRPr lang="en-US"/>
          </a:p>
        </p:txBody>
      </p:sp>
    </p:spTree>
    <p:extLst>
      <p:ext uri="{BB962C8B-B14F-4D97-AF65-F5344CB8AC3E}">
        <p14:creationId xmlns:p14="http://schemas.microsoft.com/office/powerpoint/2010/main" val="434893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goes to work thinking they may have a slip trip or fall injury however there are contributing factors that we can look for and work to eliminate to lessen those odds such as;</a:t>
            </a:r>
          </a:p>
          <a:p>
            <a:r>
              <a:rPr lang="en-US" dirty="0"/>
              <a:t>Going about your day with impaired senses due to </a:t>
            </a:r>
          </a:p>
          <a:p>
            <a:r>
              <a:rPr lang="en-US" dirty="0"/>
              <a:t>Fatigue or illness</a:t>
            </a:r>
          </a:p>
          <a:p>
            <a:r>
              <a:rPr lang="en-US" dirty="0"/>
              <a:t>Being in a rush or a hurry </a:t>
            </a:r>
          </a:p>
          <a:p>
            <a:r>
              <a:rPr lang="en-US" dirty="0"/>
              <a:t>Dealing with negative effects of medications or other substances</a:t>
            </a:r>
          </a:p>
          <a:p>
            <a:r>
              <a:rPr lang="en-US" dirty="0"/>
              <a:t>Letting emotions take over leading to unsafe actions such as being angry, sleepy, excited or stressed</a:t>
            </a:r>
          </a:p>
          <a:p>
            <a:r>
              <a:rPr lang="en-US" dirty="0"/>
              <a:t>Having poor housekeeping which can then enhance the negative effects of being in a hurry</a:t>
            </a:r>
          </a:p>
          <a:p>
            <a:r>
              <a:rPr lang="en-US" dirty="0"/>
              <a:t>Not having proper signage such as for wet or uneven floors</a:t>
            </a:r>
          </a:p>
          <a:p>
            <a:r>
              <a:rPr lang="en-US" dirty="0"/>
              <a:t>Not using handrails where available as well as</a:t>
            </a:r>
          </a:p>
          <a:p>
            <a:r>
              <a:rPr lang="en-US" dirty="0"/>
              <a:t>Trying to carry too large or heavy of a load</a:t>
            </a:r>
          </a:p>
          <a:p>
            <a:endParaRPr lang="en-US" dirty="0"/>
          </a:p>
          <a:p>
            <a:r>
              <a:rPr lang="en-US" dirty="0"/>
              <a:t>Taking care of yourself and your space can reduce the chance of a workplace accident. It’s imperative to pay attention to the warning signs.</a:t>
            </a:r>
          </a:p>
        </p:txBody>
      </p:sp>
      <p:sp>
        <p:nvSpPr>
          <p:cNvPr id="4" name="Slide Number Placeholder 3"/>
          <p:cNvSpPr>
            <a:spLocks noGrp="1"/>
          </p:cNvSpPr>
          <p:nvPr>
            <p:ph type="sldNum" sz="quarter" idx="5"/>
          </p:nvPr>
        </p:nvSpPr>
        <p:spPr/>
        <p:txBody>
          <a:bodyPr/>
          <a:lstStyle/>
          <a:p>
            <a:fld id="{91A35076-2DE0-4BFE-BCC9-1227EDB4B0A0}" type="slidenum">
              <a:rPr lang="en-US" smtClean="0"/>
              <a:pPr/>
              <a:t>7</a:t>
            </a:fld>
            <a:endParaRPr lang="en-US"/>
          </a:p>
        </p:txBody>
      </p:sp>
    </p:spTree>
    <p:extLst>
      <p:ext uri="{BB962C8B-B14F-4D97-AF65-F5344CB8AC3E}">
        <p14:creationId xmlns:p14="http://schemas.microsoft.com/office/powerpoint/2010/main" val="3454925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injuries that we see associated with slips, trips and falls are </a:t>
            </a:r>
          </a:p>
          <a:p>
            <a:r>
              <a:rPr lang="en-US" dirty="0"/>
              <a:t>Sprains and strains which are injuries to ligaments, muscles, and tendons</a:t>
            </a:r>
          </a:p>
          <a:p>
            <a:r>
              <a:rPr lang="en-US" dirty="0"/>
              <a:t>Bruises and contusions which are injuries to the body with visible bleeding under the skin</a:t>
            </a:r>
          </a:p>
          <a:p>
            <a:r>
              <a:rPr lang="en-US" dirty="0"/>
              <a:t>Abrasions and lacerations which range from scraping to puncturing the skin</a:t>
            </a:r>
          </a:p>
          <a:p>
            <a:r>
              <a:rPr lang="en-US" dirty="0"/>
              <a:t>As well as bone fractures.</a:t>
            </a:r>
          </a:p>
          <a:p>
            <a:endParaRPr lang="en-US" dirty="0"/>
          </a:p>
          <a:p>
            <a:r>
              <a:rPr lang="en-US" dirty="0"/>
              <a:t>Most accidents can be attributed to the lack of attention to your surroundings.</a:t>
            </a:r>
          </a:p>
        </p:txBody>
      </p:sp>
      <p:sp>
        <p:nvSpPr>
          <p:cNvPr id="4" name="Slide Number Placeholder 3"/>
          <p:cNvSpPr>
            <a:spLocks noGrp="1"/>
          </p:cNvSpPr>
          <p:nvPr>
            <p:ph type="sldNum" sz="quarter" idx="5"/>
          </p:nvPr>
        </p:nvSpPr>
        <p:spPr/>
        <p:txBody>
          <a:bodyPr/>
          <a:lstStyle/>
          <a:p>
            <a:fld id="{91A35076-2DE0-4BFE-BCC9-1227EDB4B0A0}" type="slidenum">
              <a:rPr lang="en-US" smtClean="0"/>
              <a:pPr/>
              <a:t>8</a:t>
            </a:fld>
            <a:endParaRPr lang="en-US"/>
          </a:p>
        </p:txBody>
      </p:sp>
    </p:spTree>
    <p:extLst>
      <p:ext uri="{BB962C8B-B14F-4D97-AF65-F5344CB8AC3E}">
        <p14:creationId xmlns:p14="http://schemas.microsoft.com/office/powerpoint/2010/main" val="63655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7375E"/>
                </a:solidFill>
              </a:rPr>
              <a:t>Although there is never any way to completely prevent accidents or injuries, there are ways to reduce the likelihood of them happening 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7375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7375E"/>
                </a:solidFill>
              </a:rPr>
              <a:t>Promoting injury awareness by holding (in-service training, presentations, using inspection checklists for your workplace, and hanging posters, or signage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7375E"/>
                </a:solidFill>
              </a:rPr>
              <a:t>Educating all employees on desired safe work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7375E"/>
                </a:solidFill>
              </a:rPr>
              <a:t>Gathering information about injuries such as type, location, and what equipment if any was being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7375E"/>
                </a:solidFill>
              </a:rPr>
              <a:t>Coming up with ways to reduce injuries such as taking into account those areas with high potential for injury to be corrected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7375E"/>
                </a:solidFill>
              </a:rPr>
              <a:t>And finally re-addressing solutions to make sure they are effective and stay that way</a:t>
            </a:r>
          </a:p>
          <a:p>
            <a:endParaRPr lang="en-US" dirty="0"/>
          </a:p>
        </p:txBody>
      </p:sp>
      <p:sp>
        <p:nvSpPr>
          <p:cNvPr id="4" name="Slide Number Placeholder 3"/>
          <p:cNvSpPr>
            <a:spLocks noGrp="1"/>
          </p:cNvSpPr>
          <p:nvPr>
            <p:ph type="sldNum" sz="quarter" idx="5"/>
          </p:nvPr>
        </p:nvSpPr>
        <p:spPr/>
        <p:txBody>
          <a:bodyPr/>
          <a:lstStyle/>
          <a:p>
            <a:fld id="{91A35076-2DE0-4BFE-BCC9-1227EDB4B0A0}" type="slidenum">
              <a:rPr lang="en-US" smtClean="0"/>
              <a:pPr/>
              <a:t>9</a:t>
            </a:fld>
            <a:endParaRPr lang="en-US"/>
          </a:p>
        </p:txBody>
      </p:sp>
    </p:spTree>
    <p:extLst>
      <p:ext uri="{BB962C8B-B14F-4D97-AF65-F5344CB8AC3E}">
        <p14:creationId xmlns:p14="http://schemas.microsoft.com/office/powerpoint/2010/main" val="1665074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758982" y="3903391"/>
            <a:ext cx="8433018" cy="1143000"/>
          </a:xfrm>
        </p:spPr>
        <p:txBody>
          <a:bodyPr lIns="0" tIns="0" rIns="0" bIns="0">
            <a:normAutofit/>
          </a:bodyPr>
          <a:lstStyle>
            <a:lvl1pPr>
              <a:defRPr sz="3600">
                <a:solidFill>
                  <a:srgbClr val="00263A"/>
                </a:solidFill>
              </a:defRPr>
            </a:lvl1pPr>
          </a:lstStyle>
          <a:p>
            <a:r>
              <a:rPr lang="en-US"/>
              <a:t>Click to edit Master title style</a:t>
            </a:r>
            <a:endParaRPr lang="en-US" dirty="0"/>
          </a:p>
        </p:txBody>
      </p:sp>
    </p:spTree>
    <p:extLst>
      <p:ext uri="{BB962C8B-B14F-4D97-AF65-F5344CB8AC3E}">
        <p14:creationId xmlns:p14="http://schemas.microsoft.com/office/powerpoint/2010/main" val="99376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38272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55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228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edia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Media Placeholder 8">
            <a:extLst>
              <a:ext uri="{FF2B5EF4-FFF2-40B4-BE49-F238E27FC236}">
                <a16:creationId xmlns:a16="http://schemas.microsoft.com/office/drawing/2014/main" id="{7ADFB8BD-C59E-FF4F-99B0-A38A4F0F4C32}"/>
              </a:ext>
            </a:extLst>
          </p:cNvPr>
          <p:cNvSpPr>
            <a:spLocks noGrp="1"/>
          </p:cNvSpPr>
          <p:nvPr>
            <p:ph type="media" sz="quarter" idx="10"/>
          </p:nvPr>
        </p:nvSpPr>
        <p:spPr>
          <a:xfrm>
            <a:off x="1970881" y="1028556"/>
            <a:ext cx="8250238" cy="4873480"/>
          </a:xfrm>
        </p:spPr>
        <p:txBody>
          <a:bodyPr lIns="0" tIns="0" rIns="0" bIns="0"/>
          <a:lstStyle/>
          <a:p>
            <a:r>
              <a:rPr lang="en-US"/>
              <a:t>Click icon to add media</a:t>
            </a:r>
          </a:p>
        </p:txBody>
      </p:sp>
    </p:spTree>
    <p:extLst>
      <p:ext uri="{BB962C8B-B14F-4D97-AF65-F5344CB8AC3E}">
        <p14:creationId xmlns:p14="http://schemas.microsoft.com/office/powerpoint/2010/main" val="3479639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32852" y="2130426"/>
            <a:ext cx="6933941" cy="1470025"/>
          </a:xfrm>
        </p:spPr>
        <p:txBody>
          <a:bodyPr/>
          <a:lstStyle>
            <a:lvl1pPr algn="ctr">
              <a:defRPr>
                <a:solidFill>
                  <a:srgbClr val="00263A"/>
                </a:solidFill>
              </a:defRPr>
            </a:lvl1pPr>
          </a:lstStyle>
          <a:p>
            <a:r>
              <a:rPr lang="en-US" dirty="0"/>
              <a:t>CLICK TO EDIT MASTER TITLE STYLE</a:t>
            </a:r>
          </a:p>
        </p:txBody>
      </p:sp>
      <p:sp>
        <p:nvSpPr>
          <p:cNvPr id="3" name="Subtitle 2"/>
          <p:cNvSpPr>
            <a:spLocks noGrp="1"/>
          </p:cNvSpPr>
          <p:nvPr>
            <p:ph type="subTitle" idx="1"/>
          </p:nvPr>
        </p:nvSpPr>
        <p:spPr>
          <a:xfrm>
            <a:off x="2732851" y="3886200"/>
            <a:ext cx="6933943" cy="1752600"/>
          </a:xfrm>
          <a:noFill/>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4968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3203743"/>
            <a:ext cx="10363200" cy="1362075"/>
          </a:xfrm>
        </p:spPr>
        <p:txBody>
          <a:bodyPr lIns="0" tIns="0" rIns="0" anchor="t"/>
          <a:lstStyle>
            <a:lvl1pPr algn="l">
              <a:defRPr sz="4000" b="1" cap="all">
                <a:solidFill>
                  <a:srgbClr val="00263A"/>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3960897"/>
            <a:ext cx="10363200" cy="1500187"/>
          </a:xfrm>
        </p:spPr>
        <p:txBody>
          <a:bodyPr anchor="b"/>
          <a:lstStyle>
            <a:lvl1pPr marL="0" indent="0">
              <a:buNone/>
              <a:defRPr sz="2000">
                <a:solidFill>
                  <a:srgbClr val="00263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924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28992" y="40648"/>
            <a:ext cx="9153407" cy="1143000"/>
          </a:xfrm>
        </p:spPr>
        <p:txBody>
          <a:bodyPr/>
          <a:lstStyle/>
          <a:p>
            <a:r>
              <a:rPr lang="en-US" dirty="0"/>
              <a:t>CLICK TO EDIT MASTER</a:t>
            </a:r>
          </a:p>
        </p:txBody>
      </p:sp>
      <p:sp>
        <p:nvSpPr>
          <p:cNvPr id="3" name="Content Placeholder 2"/>
          <p:cNvSpPr>
            <a:spLocks noGrp="1"/>
          </p:cNvSpPr>
          <p:nvPr>
            <p:ph idx="1"/>
          </p:nvPr>
        </p:nvSpPr>
        <p:spPr>
          <a:xfrm>
            <a:off x="2428992" y="1600201"/>
            <a:ext cx="915340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638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0"/>
            <a:ext cx="109728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766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133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63A"/>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263A"/>
                </a:solidFill>
              </a:defRPr>
            </a:lvl1pPr>
            <a:lvl2pPr>
              <a:defRPr sz="2400">
                <a:solidFill>
                  <a:srgbClr val="00263A"/>
                </a:solidFill>
              </a:defRPr>
            </a:lvl2pPr>
            <a:lvl3pPr>
              <a:defRPr sz="2000">
                <a:solidFill>
                  <a:srgbClr val="00263A"/>
                </a:solidFill>
              </a:defRPr>
            </a:lvl3pPr>
            <a:lvl4pPr>
              <a:defRPr sz="1800">
                <a:solidFill>
                  <a:srgbClr val="00263A"/>
                </a:solidFill>
              </a:defRPr>
            </a:lvl4pPr>
            <a:lvl5pPr>
              <a:defRPr sz="1800">
                <a:solidFill>
                  <a:srgbClr val="00263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263A"/>
                </a:solidFill>
              </a:defRPr>
            </a:lvl1pPr>
            <a:lvl2pPr>
              <a:defRPr sz="2400">
                <a:solidFill>
                  <a:srgbClr val="00263A"/>
                </a:solidFill>
              </a:defRPr>
            </a:lvl2pPr>
            <a:lvl3pPr>
              <a:defRPr sz="2000">
                <a:solidFill>
                  <a:srgbClr val="00263A"/>
                </a:solidFill>
              </a:defRPr>
            </a:lvl3pPr>
            <a:lvl4pPr>
              <a:defRPr sz="1800">
                <a:solidFill>
                  <a:srgbClr val="00263A"/>
                </a:solidFill>
              </a:defRPr>
            </a:lvl4pPr>
            <a:lvl5pPr>
              <a:defRPr sz="1800">
                <a:solidFill>
                  <a:srgbClr val="00263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333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585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000035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8182"/>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solidFill>
              </a:defRPr>
            </a:lvl1pPr>
          </a:lstStyle>
          <a:p>
            <a:fld id="{E8AA657F-6248-B54D-B5D5-705175724657}" type="slidenum">
              <a:rPr lang="en-US" smtClean="0"/>
              <a:pPr/>
              <a:t>‹#›</a:t>
            </a:fld>
            <a:endParaRPr lang="en-US" dirty="0"/>
          </a:p>
        </p:txBody>
      </p:sp>
    </p:spTree>
    <p:extLst>
      <p:ext uri="{BB962C8B-B14F-4D97-AF65-F5344CB8AC3E}">
        <p14:creationId xmlns:p14="http://schemas.microsoft.com/office/powerpoint/2010/main" val="323912680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2" r:id="rId4"/>
    <p:sldLayoutId id="2147483661" r:id="rId5"/>
    <p:sldLayoutId id="2147483650" r:id="rId6"/>
    <p:sldLayoutId id="2147483652" r:id="rId7"/>
    <p:sldLayoutId id="2147483653" r:id="rId8"/>
    <p:sldLayoutId id="2147483654" r:id="rId9"/>
    <p:sldLayoutId id="2147483655" r:id="rId10"/>
    <p:sldLayoutId id="2147483657" r:id="rId11"/>
    <p:sldLayoutId id="2147483663" r:id="rId12"/>
    <p:sldLayoutId id="2147483664" r:id="rId13"/>
  </p:sldLayoutIdLst>
  <p:hf hdr="0" ftr="0" dt="0"/>
  <p:txStyles>
    <p:titleStyle>
      <a:lvl1pPr algn="l" defTabSz="457200" rtl="0" eaLnBrk="1" latinLnBrk="0" hangingPunct="1">
        <a:spcBef>
          <a:spcPct val="0"/>
        </a:spcBef>
        <a:buNone/>
        <a:defRPr sz="4400" kern="1200">
          <a:solidFill>
            <a:srgbClr val="00263A"/>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263A"/>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63A"/>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63A"/>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63A"/>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63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publicdomainpictures.net/en/view-image.php?image=255199&amp;picture=business-idea" TargetMode="External"/><Relationship Id="rId5" Type="http://schemas.openxmlformats.org/officeDocument/2006/relationships/image" Target="../media/image2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hyperlink" Target="https://creativecommons.org/licenses/by-sa/3.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roytekcruthird79.wikidot.com/" TargetMode="External"/><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hyperlink" Target="https://creativecommons.org/licenses/by-sa/3.0/"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fr.wikipedia.org/wiki/Fichier:9-1-1_(logo).png" TargetMode="External"/><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8.xml"/><Relationship Id="rId7" Type="http://schemas.openxmlformats.org/officeDocument/2006/relationships/hyperlink" Target="https://creativecommons.org/licenses/by/3.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flickr.com/photos/jeepersmedia/16211622325" TargetMode="External"/><Relationship Id="rId5" Type="http://schemas.openxmlformats.org/officeDocument/2006/relationships/image" Target="../media/image12.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hyperlink" Target="https://svgsilh.com/fr/image/98712.html"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hyperlink" Target="https://creativecommons.org/licenses/by-nc-sa/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orkforce.libretexts.org/Bookshelves/Construction/Building_Maintenance_and_Construction%3A_Tools_and_Maintenance_Tasks_(Interactive)/1%3A_Safety/01.9%3A_Ladder_Safety_and_Fall_Protection" TargetMode="External"/><Relationship Id="rId5" Type="http://schemas.openxmlformats.org/officeDocument/2006/relationships/image" Target="../media/image1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6.xml"/><Relationship Id="rId7" Type="http://schemas.openxmlformats.org/officeDocument/2006/relationships/hyperlink" Target="https://creativecommons.org/licenses/by-nd/3.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medium.com/the-algorithmic-society/why-you-must-clean-your-office-before-changing-the-world-2b495248910d" TargetMode="External"/><Relationship Id="rId11" Type="http://schemas.openxmlformats.org/officeDocument/2006/relationships/image" Target="../media/image11.png"/><Relationship Id="rId5" Type="http://schemas.openxmlformats.org/officeDocument/2006/relationships/image" Target="../media/image16.jpeg"/><Relationship Id="rId10" Type="http://schemas.openxmlformats.org/officeDocument/2006/relationships/hyperlink" Target="https://creativecommons.org/licenses/by-nc/3.0/" TargetMode="External"/><Relationship Id="rId4" Type="http://schemas.openxmlformats.org/officeDocument/2006/relationships/notesSlide" Target="../notesSlides/notesSlide7.xml"/><Relationship Id="rId9" Type="http://schemas.openxmlformats.org/officeDocument/2006/relationships/hyperlink" Target="https://www.relaxationdynamique.fr/fatigue-exercices-anti-coupdepompe/"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pixabay.com/en/pain-ill-healthy-problem-disease-1015576/" TargetMode="External"/><Relationship Id="rId5" Type="http://schemas.openxmlformats.org/officeDocument/2006/relationships/image" Target="../media/image1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hyperlink" Target="https://creativecommons.org/licenses/by-nc-sa/3.0/"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technofaq.org/posts/2019/10/four-simple-ways-to-improve-the-effectiveness-of-corporate-training/" TargetMode="External"/><Relationship Id="rId5" Type="http://schemas.openxmlformats.org/officeDocument/2006/relationships/image" Target="../media/image1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431D-3CE5-BD49-A125-B0FA489A9572}"/>
              </a:ext>
            </a:extLst>
          </p:cNvPr>
          <p:cNvSpPr>
            <a:spLocks noGrp="1"/>
          </p:cNvSpPr>
          <p:nvPr>
            <p:ph type="title"/>
          </p:nvPr>
        </p:nvSpPr>
        <p:spPr/>
        <p:txBody>
          <a:bodyPr>
            <a:normAutofit fontScale="90000"/>
          </a:bodyPr>
          <a:lstStyle/>
          <a:p>
            <a:br>
              <a:rPr lang="en-US" b="1" kern="0" dirty="0">
                <a:solidFill>
                  <a:srgbClr val="000000"/>
                </a:solidFill>
              </a:rPr>
            </a:br>
            <a:br>
              <a:rPr lang="en-US" b="1" kern="0" dirty="0">
                <a:solidFill>
                  <a:srgbClr val="000000"/>
                </a:solidFill>
              </a:rPr>
            </a:br>
            <a:br>
              <a:rPr lang="en-US" b="1" kern="0" dirty="0">
                <a:solidFill>
                  <a:srgbClr val="000000"/>
                </a:solidFill>
              </a:rPr>
            </a:br>
            <a:r>
              <a:rPr lang="en-US" b="1" kern="0" dirty="0">
                <a:solidFill>
                  <a:srgbClr val="000000"/>
                </a:solidFill>
              </a:rPr>
              <a:t>Slips, trips and fall prevention</a:t>
            </a:r>
            <a:br>
              <a:rPr lang="en-US" b="1" kern="0" dirty="0">
                <a:solidFill>
                  <a:srgbClr val="000000"/>
                </a:solidFill>
              </a:rPr>
            </a:br>
            <a:br>
              <a:rPr lang="en-US" b="1" kern="0" dirty="0">
                <a:solidFill>
                  <a:srgbClr val="000000"/>
                </a:solidFill>
              </a:rPr>
            </a:br>
            <a:r>
              <a:rPr lang="en-US" kern="0" dirty="0">
                <a:solidFill>
                  <a:srgbClr val="000000"/>
                </a:solidFill>
              </a:rPr>
              <a:t>Safety and risk control department</a:t>
            </a:r>
            <a:br>
              <a:rPr lang="en-US" b="1" kern="0" dirty="0">
                <a:solidFill>
                  <a:srgbClr val="000000"/>
                </a:solidFill>
              </a:rPr>
            </a:br>
            <a:br>
              <a:rPr lang="en-US" sz="1050" dirty="0"/>
            </a:br>
            <a:endParaRPr lang="en-US" dirty="0"/>
          </a:p>
        </p:txBody>
      </p:sp>
      <p:pic>
        <p:nvPicPr>
          <p:cNvPr id="7" name="Audio 6">
            <a:hlinkClick r:id="" action="ppaction://media"/>
            <a:extLst>
              <a:ext uri="{FF2B5EF4-FFF2-40B4-BE49-F238E27FC236}">
                <a16:creationId xmlns:a16="http://schemas.microsoft.com/office/drawing/2014/main" id="{A9018800-E2BB-4885-A465-370C8E0B38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36935690"/>
      </p:ext>
    </p:extLst>
  </p:cSld>
  <p:clrMapOvr>
    <a:masterClrMapping/>
  </p:clrMapOvr>
  <mc:AlternateContent xmlns:mc="http://schemas.openxmlformats.org/markup-compatibility/2006">
    <mc:Choice xmlns:p14="http://schemas.microsoft.com/office/powerpoint/2010/main" Requires="p14">
      <p:transition spd="slow" p14:dur="2000" advTm="14984"/>
    </mc:Choice>
    <mc:Fallback>
      <p:transition spd="slow" advTm="14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4A6B1F-B9E6-44DD-9127-292F0D3B3D8E}"/>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AA657F-6248-B54D-B5D5-705175724657}" type="slidenum">
              <a:rPr lang="en-US" smtClean="0">
                <a:solidFill>
                  <a:prstClr val="white"/>
                </a:solidFill>
              </a:rPr>
              <a:pPr/>
              <a:t>10</a:t>
            </a:fld>
            <a:endParaRPr lang="en-US">
              <a:solidFill>
                <a:prstClr val="white"/>
              </a:solidFill>
            </a:endParaRPr>
          </a:p>
        </p:txBody>
      </p:sp>
      <p:sp>
        <p:nvSpPr>
          <p:cNvPr id="5" name="Content Placeholder 1">
            <a:extLst>
              <a:ext uri="{FF2B5EF4-FFF2-40B4-BE49-F238E27FC236}">
                <a16:creationId xmlns:a16="http://schemas.microsoft.com/office/drawing/2014/main" id="{3A1D544B-2F0B-4906-9658-37B3D9911A79}"/>
              </a:ext>
            </a:extLst>
          </p:cNvPr>
          <p:cNvSpPr txBox="1">
            <a:spLocks/>
          </p:cNvSpPr>
          <p:nvPr/>
        </p:nvSpPr>
        <p:spPr bwMode="auto">
          <a:xfrm>
            <a:off x="1905000" y="228600"/>
            <a:ext cx="8229600" cy="594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defTabSz="914400">
              <a:buClr>
                <a:srgbClr val="0070C0"/>
              </a:buClr>
              <a:buNone/>
              <a:defRPr/>
            </a:pPr>
            <a:r>
              <a:rPr lang="en-US" sz="3200" b="1" dirty="0">
                <a:solidFill>
                  <a:srgbClr val="17375E"/>
                </a:solidFill>
                <a:latin typeface="+mj-lt"/>
                <a:ea typeface="+mj-ea"/>
                <a:cs typeface="+mj-cs"/>
              </a:rPr>
              <a:t>Things to consider:</a:t>
            </a:r>
          </a:p>
          <a:p>
            <a:pPr defTabSz="914400">
              <a:buClr>
                <a:srgbClr val="0070C0"/>
              </a:buClr>
              <a:buNone/>
              <a:defRPr/>
            </a:pPr>
            <a:endParaRPr lang="en-US" sz="3200" b="1" dirty="0">
              <a:solidFill>
                <a:srgbClr val="17375E"/>
              </a:solidFill>
              <a:latin typeface="+mj-lt"/>
              <a:ea typeface="+mj-ea"/>
              <a:cs typeface="+mj-cs"/>
            </a:endParaRPr>
          </a:p>
          <a:p>
            <a:pPr defTabSz="914400">
              <a:buClr>
                <a:srgbClr val="0070C0"/>
              </a:buClr>
              <a:buNone/>
              <a:defRPr/>
            </a:pPr>
            <a:r>
              <a:rPr lang="en-US" sz="2400" b="1" dirty="0">
                <a:solidFill>
                  <a:srgbClr val="3F3F3F"/>
                </a:solidFill>
                <a:latin typeface="+mj-lt"/>
              </a:rPr>
              <a:t>Selection of proper footwear</a:t>
            </a:r>
          </a:p>
          <a:p>
            <a:pPr lvl="1" defTabSz="914400">
              <a:buClr>
                <a:srgbClr val="0070C0"/>
              </a:buClr>
              <a:buFont typeface="Wingdings" panose="05000000000000000000" pitchFamily="2" charset="2"/>
              <a:buChar char="Ø"/>
              <a:defRPr/>
            </a:pPr>
            <a:r>
              <a:rPr lang="en-US" sz="2400" dirty="0">
                <a:solidFill>
                  <a:srgbClr val="3F3F3F"/>
                </a:solidFill>
                <a:latin typeface="+mj-lt"/>
              </a:rPr>
              <a:t>Consider time outdoors</a:t>
            </a:r>
          </a:p>
          <a:p>
            <a:pPr lvl="1" defTabSz="914400">
              <a:buClr>
                <a:srgbClr val="0070C0"/>
              </a:buClr>
              <a:buFont typeface="Wingdings" panose="05000000000000000000" pitchFamily="2" charset="2"/>
              <a:buChar char="Ø"/>
              <a:defRPr/>
            </a:pPr>
            <a:r>
              <a:rPr lang="en-US" sz="2400" dirty="0">
                <a:solidFill>
                  <a:srgbClr val="3F3F3F"/>
                </a:solidFill>
                <a:latin typeface="+mj-lt"/>
              </a:rPr>
              <a:t>Discuss proper fit, comfort, fatigue, and safety</a:t>
            </a:r>
          </a:p>
          <a:p>
            <a:pPr marL="392113" lvl="1" indent="0" defTabSz="914400">
              <a:buClr>
                <a:srgbClr val="0070C0"/>
              </a:buClr>
              <a:buNone/>
              <a:defRPr/>
            </a:pPr>
            <a:endParaRPr lang="en-US" sz="2400" dirty="0">
              <a:solidFill>
                <a:srgbClr val="3F3F3F"/>
              </a:solidFill>
              <a:latin typeface="+mj-lt"/>
            </a:endParaRPr>
          </a:p>
          <a:p>
            <a:pPr defTabSz="914400">
              <a:buClr>
                <a:srgbClr val="0070C0"/>
              </a:buClr>
              <a:buNone/>
              <a:defRPr/>
            </a:pPr>
            <a:r>
              <a:rPr lang="en-US" sz="2400" b="1" dirty="0">
                <a:solidFill>
                  <a:srgbClr val="3F3F3F"/>
                </a:solidFill>
                <a:latin typeface="+mj-lt"/>
              </a:rPr>
              <a:t>Good housekeeping</a:t>
            </a:r>
          </a:p>
          <a:p>
            <a:pPr lvl="1" defTabSz="914400">
              <a:buClr>
                <a:srgbClr val="0070C0"/>
              </a:buClr>
              <a:buFont typeface="Wingdings" panose="05000000000000000000" pitchFamily="2" charset="2"/>
              <a:buChar char="Ø"/>
              <a:defRPr/>
            </a:pPr>
            <a:r>
              <a:rPr lang="en-US" sz="2400" dirty="0">
                <a:solidFill>
                  <a:srgbClr val="3F3F3F"/>
                </a:solidFill>
                <a:latin typeface="+mj-lt"/>
              </a:rPr>
              <a:t>Keep floors clean</a:t>
            </a:r>
          </a:p>
          <a:p>
            <a:pPr lvl="1" defTabSz="914400">
              <a:buClr>
                <a:srgbClr val="0070C0"/>
              </a:buClr>
              <a:buFont typeface="Wingdings" panose="05000000000000000000" pitchFamily="2" charset="2"/>
              <a:buChar char="Ø"/>
              <a:defRPr/>
            </a:pPr>
            <a:r>
              <a:rPr lang="en-US" sz="2400" dirty="0">
                <a:solidFill>
                  <a:srgbClr val="3F3F3F"/>
                </a:solidFill>
                <a:latin typeface="+mj-lt"/>
              </a:rPr>
              <a:t>Use proper signage</a:t>
            </a:r>
          </a:p>
          <a:p>
            <a:pPr lvl="1" defTabSz="914400">
              <a:buClr>
                <a:srgbClr val="0070C0"/>
              </a:buClr>
              <a:buFont typeface="Wingdings" panose="05000000000000000000" pitchFamily="2" charset="2"/>
              <a:buChar char="Ø"/>
              <a:defRPr/>
            </a:pPr>
            <a:r>
              <a:rPr lang="en-US" sz="2400" dirty="0">
                <a:solidFill>
                  <a:srgbClr val="3F3F3F"/>
                </a:solidFill>
                <a:latin typeface="+mj-lt"/>
              </a:rPr>
              <a:t>Remove obstacles from walkways </a:t>
            </a:r>
          </a:p>
          <a:p>
            <a:pPr lvl="1" defTabSz="914400">
              <a:buClr>
                <a:srgbClr val="0070C0"/>
              </a:buClr>
              <a:buFont typeface="Wingdings" panose="05000000000000000000" pitchFamily="2" charset="2"/>
              <a:buChar char="Ø"/>
              <a:defRPr/>
            </a:pPr>
            <a:r>
              <a:rPr lang="en-US" sz="2400" dirty="0">
                <a:solidFill>
                  <a:srgbClr val="3F3F3F"/>
                </a:solidFill>
                <a:latin typeface="+mj-lt"/>
              </a:rPr>
              <a:t>Use portable lighting when needed</a:t>
            </a:r>
          </a:p>
          <a:p>
            <a:pPr lvl="1" defTabSz="914400">
              <a:buClr>
                <a:srgbClr val="0070C0"/>
              </a:buClr>
              <a:buFont typeface="Wingdings" panose="05000000000000000000" pitchFamily="2" charset="2"/>
              <a:buChar char="Ø"/>
              <a:defRPr/>
            </a:pPr>
            <a:r>
              <a:rPr lang="en-US" sz="2400" dirty="0">
                <a:solidFill>
                  <a:srgbClr val="3F3F3F"/>
                </a:solidFill>
                <a:latin typeface="+mj-lt"/>
              </a:rPr>
              <a:t>Be extra alert when carrying or pushing objects</a:t>
            </a:r>
          </a:p>
          <a:p>
            <a:pPr lvl="1" defTabSz="914400">
              <a:buClr>
                <a:srgbClr val="0070C0"/>
              </a:buClr>
              <a:buFont typeface="Wingdings" panose="05000000000000000000" pitchFamily="2" charset="2"/>
              <a:buChar char="Ø"/>
              <a:defRPr/>
            </a:pPr>
            <a:r>
              <a:rPr lang="en-US" sz="2400" dirty="0">
                <a:solidFill>
                  <a:srgbClr val="3F3F3F"/>
                </a:solidFill>
                <a:latin typeface="+mj-lt"/>
              </a:rPr>
              <a:t>Secure rugs and carpets</a:t>
            </a:r>
          </a:p>
          <a:p>
            <a:pPr lvl="1" defTabSz="914400">
              <a:buClr>
                <a:srgbClr val="0070C0"/>
              </a:buClr>
              <a:defRPr/>
            </a:pPr>
            <a:endParaRPr lang="en-US" sz="2400" dirty="0">
              <a:solidFill>
                <a:srgbClr val="3F3F3F"/>
              </a:solidFill>
              <a:latin typeface="Arial"/>
            </a:endParaRPr>
          </a:p>
          <a:p>
            <a:pPr lvl="1" defTabSz="914400">
              <a:buClr>
                <a:srgbClr val="0070C0"/>
              </a:buClr>
              <a:buNone/>
              <a:defRPr/>
            </a:pPr>
            <a:r>
              <a:rPr lang="en-US" sz="2400" dirty="0">
                <a:solidFill>
                  <a:srgbClr val="3F3F3F"/>
                </a:solidFill>
                <a:latin typeface="Arial"/>
              </a:rPr>
              <a:t> </a:t>
            </a:r>
          </a:p>
          <a:p>
            <a:pPr lvl="1" defTabSz="914400">
              <a:buClr>
                <a:srgbClr val="0070C0"/>
              </a:buClr>
              <a:buNone/>
              <a:defRPr/>
            </a:pPr>
            <a:r>
              <a:rPr lang="en-US" sz="2400" dirty="0">
                <a:solidFill>
                  <a:srgbClr val="3F3F3F"/>
                </a:solidFill>
                <a:latin typeface="Arial"/>
              </a:rPr>
              <a:t>                                               </a:t>
            </a:r>
          </a:p>
        </p:txBody>
      </p:sp>
      <p:pic>
        <p:nvPicPr>
          <p:cNvPr id="3" name="Picture 2">
            <a:extLst>
              <a:ext uri="{FF2B5EF4-FFF2-40B4-BE49-F238E27FC236}">
                <a16:creationId xmlns:a16="http://schemas.microsoft.com/office/drawing/2014/main" id="{0454CA92-7768-4CA8-BF0F-71B3E43660F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620000" y="2643530"/>
            <a:ext cx="3930424" cy="2262390"/>
          </a:xfrm>
          <a:prstGeom prst="rect">
            <a:avLst/>
          </a:prstGeom>
          <a:ln>
            <a:noFill/>
          </a:ln>
          <a:effectLst>
            <a:softEdge rad="112500"/>
          </a:effectLst>
        </p:spPr>
      </p:pic>
      <p:pic>
        <p:nvPicPr>
          <p:cNvPr id="2" name="Audio 1">
            <a:hlinkClick r:id="" action="ppaction://media"/>
            <a:extLst>
              <a:ext uri="{FF2B5EF4-FFF2-40B4-BE49-F238E27FC236}">
                <a16:creationId xmlns:a16="http://schemas.microsoft.com/office/drawing/2014/main" id="{A3CA5310-27B7-4B62-BC38-A97ED39D50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927573773"/>
      </p:ext>
    </p:extLst>
  </p:cSld>
  <p:clrMapOvr>
    <a:masterClrMapping/>
  </p:clrMapOvr>
  <mc:AlternateContent xmlns:mc="http://schemas.openxmlformats.org/markup-compatibility/2006" xmlns:p14="http://schemas.microsoft.com/office/powerpoint/2010/main">
    <mc:Choice Requires="p14">
      <p:transition spd="slow" p14:dur="2000" advTm="55655"/>
    </mc:Choice>
    <mc:Fallback xmlns="">
      <p:transition spd="slow" advTm="55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F0293AA4-814E-4219-98F3-09BB073CA87A}"/>
              </a:ext>
            </a:extLst>
          </p:cNvPr>
          <p:cNvSpPr txBox="1">
            <a:spLocks/>
          </p:cNvSpPr>
          <p:nvPr/>
        </p:nvSpPr>
        <p:spPr bwMode="auto">
          <a:xfrm>
            <a:off x="2238102" y="387749"/>
            <a:ext cx="11173097" cy="4525963"/>
          </a:xfrm>
          <a:prstGeom prst="rect">
            <a:avLst/>
          </a:prstGeom>
        </p:spPr>
        <p:txBody>
          <a:bodyPr vert="horz" lIns="91440" tIns="45720" rIns="91440" bIns="45720" numCol="1" rtlCol="0" anchorCtr="0" compatLnSpc="1">
            <a:prstTxWarp prst="textNoShape">
              <a:avLst/>
            </a:prstTxWarp>
            <a:normAutofit/>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eaLnBrk="1" hangingPunct="1">
              <a:lnSpc>
                <a:spcPct val="90000"/>
              </a:lnSpc>
              <a:spcBef>
                <a:spcPct val="20000"/>
              </a:spcBef>
              <a:buClr>
                <a:srgbClr val="0070C0"/>
              </a:buClr>
              <a:buNone/>
              <a:defRPr/>
            </a:pPr>
            <a:r>
              <a:rPr lang="en-US" sz="3200" b="1" dirty="0">
                <a:solidFill>
                  <a:srgbClr val="17375E"/>
                </a:solidFill>
              </a:rPr>
              <a:t>Inclement weather</a:t>
            </a:r>
          </a:p>
          <a:p>
            <a:pPr marL="0" indent="0" eaLnBrk="1" hangingPunct="1">
              <a:lnSpc>
                <a:spcPct val="90000"/>
              </a:lnSpc>
              <a:spcBef>
                <a:spcPct val="20000"/>
              </a:spcBef>
              <a:buClr>
                <a:srgbClr val="0070C0"/>
              </a:buClr>
              <a:buNone/>
              <a:defRPr/>
            </a:pPr>
            <a:endParaRPr lang="en-US" sz="2200" b="1" dirty="0">
              <a:solidFill>
                <a:srgbClr val="17375E"/>
              </a:solidFill>
            </a:endParaRPr>
          </a:p>
          <a:p>
            <a:pPr marL="0" indent="0" eaLnBrk="1" hangingPunct="1">
              <a:lnSpc>
                <a:spcPct val="90000"/>
              </a:lnSpc>
              <a:spcBef>
                <a:spcPct val="20000"/>
              </a:spcBef>
              <a:buClr>
                <a:srgbClr val="0070C0"/>
              </a:buClr>
              <a:buNone/>
              <a:defRPr/>
            </a:pPr>
            <a:r>
              <a:rPr lang="en-US" sz="2200" b="1" dirty="0">
                <a:solidFill>
                  <a:srgbClr val="17375E"/>
                </a:solidFill>
              </a:rPr>
              <a:t>Be prepared!</a:t>
            </a:r>
          </a:p>
          <a:p>
            <a:pPr marL="0" indent="0" eaLnBrk="1" hangingPunct="1">
              <a:lnSpc>
                <a:spcPct val="90000"/>
              </a:lnSpc>
              <a:spcBef>
                <a:spcPct val="20000"/>
              </a:spcBef>
              <a:buClr>
                <a:srgbClr val="0070C0"/>
              </a:buClr>
              <a:buNone/>
              <a:defRPr/>
            </a:pPr>
            <a:endParaRPr lang="en-US" sz="2200" dirty="0">
              <a:solidFill>
                <a:srgbClr val="17375E"/>
              </a:solidFill>
            </a:endParaRPr>
          </a:p>
          <a:p>
            <a:pPr marL="342900" indent="-342900" eaLnBrk="1" hangingPunct="1">
              <a:lnSpc>
                <a:spcPct val="90000"/>
              </a:lnSpc>
              <a:spcBef>
                <a:spcPct val="20000"/>
              </a:spcBef>
              <a:buClr>
                <a:srgbClr val="0070C0"/>
              </a:buClr>
              <a:buFont typeface="Arial" panose="020B0604020202020204" pitchFamily="34" charset="0"/>
              <a:buChar char="•"/>
              <a:defRPr/>
            </a:pPr>
            <a:r>
              <a:rPr lang="en-US" sz="2200" dirty="0">
                <a:solidFill>
                  <a:srgbClr val="17375E"/>
                </a:solidFill>
              </a:rPr>
              <a:t> Slow down to react to traction changes</a:t>
            </a:r>
          </a:p>
          <a:p>
            <a:pPr marL="0" indent="0" eaLnBrk="1" hangingPunct="1">
              <a:lnSpc>
                <a:spcPct val="90000"/>
              </a:lnSpc>
              <a:spcBef>
                <a:spcPct val="20000"/>
              </a:spcBef>
              <a:buClr>
                <a:srgbClr val="0070C0"/>
              </a:buClr>
              <a:buNone/>
              <a:defRPr/>
            </a:pPr>
            <a:endParaRPr lang="en-US" sz="2200" dirty="0">
              <a:solidFill>
                <a:srgbClr val="17375E"/>
              </a:solidFill>
            </a:endParaRPr>
          </a:p>
          <a:p>
            <a:pPr marL="342900" indent="-342900" eaLnBrk="1" hangingPunct="1">
              <a:lnSpc>
                <a:spcPct val="90000"/>
              </a:lnSpc>
              <a:spcBef>
                <a:spcPct val="20000"/>
              </a:spcBef>
              <a:buClr>
                <a:srgbClr val="0070C0"/>
              </a:buClr>
              <a:buFont typeface="Arial" panose="020B0604020202020204" pitchFamily="34" charset="0"/>
              <a:buChar char="•"/>
              <a:defRPr/>
            </a:pPr>
            <a:r>
              <a:rPr lang="en-US" sz="2200" dirty="0">
                <a:solidFill>
                  <a:srgbClr val="17375E"/>
                </a:solidFill>
              </a:rPr>
              <a:t> Wear slip resistant shoes or overshoes (carry your work shoes)</a:t>
            </a:r>
          </a:p>
          <a:p>
            <a:pPr marL="342900" indent="-342900" eaLnBrk="1" hangingPunct="1">
              <a:lnSpc>
                <a:spcPct val="90000"/>
              </a:lnSpc>
              <a:spcBef>
                <a:spcPct val="20000"/>
              </a:spcBef>
              <a:buClr>
                <a:srgbClr val="0070C0"/>
              </a:buClr>
              <a:buFont typeface="Arial" panose="020B0604020202020204" pitchFamily="34" charset="0"/>
              <a:buChar char="•"/>
              <a:defRPr/>
            </a:pPr>
            <a:endParaRPr lang="en-US" sz="2200" dirty="0">
              <a:solidFill>
                <a:srgbClr val="17375E"/>
              </a:solidFill>
            </a:endParaRPr>
          </a:p>
          <a:p>
            <a:pPr marL="342900" indent="-342900" eaLnBrk="1" hangingPunct="1">
              <a:lnSpc>
                <a:spcPct val="90000"/>
              </a:lnSpc>
              <a:spcBef>
                <a:spcPct val="20000"/>
              </a:spcBef>
              <a:buClr>
                <a:srgbClr val="0070C0"/>
              </a:buClr>
              <a:buFont typeface="Arial" panose="020B0604020202020204" pitchFamily="34" charset="0"/>
              <a:buChar char="•"/>
              <a:defRPr/>
            </a:pPr>
            <a:r>
              <a:rPr lang="en-US" sz="2200" dirty="0">
                <a:solidFill>
                  <a:srgbClr val="17375E"/>
                </a:solidFill>
              </a:rPr>
              <a:t> Wear sunglasses outdoors (sunny, snow or icy days)</a:t>
            </a:r>
          </a:p>
          <a:p>
            <a:pPr marL="342900" indent="-342900" eaLnBrk="1" hangingPunct="1">
              <a:lnSpc>
                <a:spcPct val="90000"/>
              </a:lnSpc>
              <a:spcBef>
                <a:spcPct val="20000"/>
              </a:spcBef>
              <a:buClr>
                <a:srgbClr val="0070C0"/>
              </a:buClr>
              <a:buFont typeface="Arial" panose="020B0604020202020204" pitchFamily="34" charset="0"/>
              <a:buChar char="•"/>
              <a:defRPr/>
            </a:pPr>
            <a:endParaRPr lang="en-US" sz="2200" dirty="0">
              <a:solidFill>
                <a:srgbClr val="17375E"/>
              </a:solidFill>
            </a:endParaRPr>
          </a:p>
          <a:p>
            <a:pPr marL="342900" indent="-342900" eaLnBrk="1" hangingPunct="1">
              <a:lnSpc>
                <a:spcPct val="90000"/>
              </a:lnSpc>
              <a:spcBef>
                <a:spcPct val="20000"/>
              </a:spcBef>
              <a:buClr>
                <a:srgbClr val="0070C0"/>
              </a:buClr>
              <a:buFont typeface="Arial" panose="020B0604020202020204" pitchFamily="34" charset="0"/>
              <a:buChar char="•"/>
              <a:defRPr/>
            </a:pPr>
            <a:r>
              <a:rPr lang="en-US" sz="2200" dirty="0">
                <a:solidFill>
                  <a:srgbClr val="17375E"/>
                </a:solidFill>
              </a:rPr>
              <a:t>  Be careful of wet shoes on dry floors</a:t>
            </a:r>
          </a:p>
          <a:p>
            <a:pPr marL="0" indent="0" eaLnBrk="1" hangingPunct="1">
              <a:lnSpc>
                <a:spcPct val="90000"/>
              </a:lnSpc>
              <a:spcBef>
                <a:spcPct val="20000"/>
              </a:spcBef>
              <a:buClr>
                <a:srgbClr val="0070C0"/>
              </a:buClr>
              <a:buFont typeface="Arial"/>
              <a:buChar char=""/>
              <a:defRPr/>
            </a:pPr>
            <a:endParaRPr lang="en-US" sz="2200" dirty="0">
              <a:solidFill>
                <a:srgbClr val="17375E"/>
              </a:solidFill>
            </a:endParaRPr>
          </a:p>
          <a:p>
            <a:pPr eaLnBrk="1" hangingPunct="1">
              <a:lnSpc>
                <a:spcPct val="90000"/>
              </a:lnSpc>
              <a:spcBef>
                <a:spcPct val="20000"/>
              </a:spcBef>
              <a:buClr>
                <a:srgbClr val="0070C0"/>
              </a:buClr>
              <a:buFont typeface="Arial"/>
              <a:buChar char=""/>
              <a:defRPr/>
            </a:pPr>
            <a:endParaRPr lang="en-US" sz="2200" dirty="0">
              <a:solidFill>
                <a:srgbClr val="17375E"/>
              </a:solidFill>
            </a:endParaRPr>
          </a:p>
        </p:txBody>
      </p:sp>
      <p:sp>
        <p:nvSpPr>
          <p:cNvPr id="4" name="Slide Number Placeholder 3">
            <a:extLst>
              <a:ext uri="{FF2B5EF4-FFF2-40B4-BE49-F238E27FC236}">
                <a16:creationId xmlns:a16="http://schemas.microsoft.com/office/drawing/2014/main" id="{9A464170-0703-4652-A776-F4B152C3AE5A}"/>
              </a:ext>
            </a:extLst>
          </p:cNvPr>
          <p:cNvSpPr>
            <a:spLocks noGrp="1"/>
          </p:cNvSpPr>
          <p:nvPr>
            <p:ph type="sldNum" sz="quarter" idx="4294967295"/>
          </p:nvPr>
        </p:nvSpPr>
        <p:spPr>
          <a:xfrm>
            <a:off x="10058400" y="6356350"/>
            <a:ext cx="21336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8AA657F-6248-B54D-B5D5-705175724657}" type="slidenum">
              <a:rPr lang="en-US" smtClean="0">
                <a:solidFill>
                  <a:prstClr val="white"/>
                </a:solidFill>
              </a:rPr>
              <a:pPr>
                <a:spcAft>
                  <a:spcPts val="600"/>
                </a:spcAft>
              </a:pPr>
              <a:t>11</a:t>
            </a:fld>
            <a:endParaRPr lang="en-US">
              <a:solidFill>
                <a:prstClr val="white"/>
              </a:solidFill>
            </a:endParaRPr>
          </a:p>
        </p:txBody>
      </p:sp>
      <p:pic>
        <p:nvPicPr>
          <p:cNvPr id="3" name="Picture 2">
            <a:extLst>
              <a:ext uri="{FF2B5EF4-FFF2-40B4-BE49-F238E27FC236}">
                <a16:creationId xmlns:a16="http://schemas.microsoft.com/office/drawing/2014/main" id="{9B1A1C76-766C-4015-9E76-261F7CC9A96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598272" y="4714702"/>
            <a:ext cx="5153842" cy="1840658"/>
          </a:xfrm>
          <a:prstGeom prst="rect">
            <a:avLst/>
          </a:prstGeom>
          <a:ln>
            <a:noFill/>
          </a:ln>
          <a:effectLst>
            <a:softEdge rad="112500"/>
          </a:effectLst>
        </p:spPr>
      </p:pic>
      <p:sp>
        <p:nvSpPr>
          <p:cNvPr id="6" name="TextBox 5">
            <a:extLst>
              <a:ext uri="{FF2B5EF4-FFF2-40B4-BE49-F238E27FC236}">
                <a16:creationId xmlns:a16="http://schemas.microsoft.com/office/drawing/2014/main" id="{8F40DE96-4DA0-4657-922A-9C2EA20451CD}"/>
              </a:ext>
            </a:extLst>
          </p:cNvPr>
          <p:cNvSpPr txBox="1"/>
          <p:nvPr/>
        </p:nvSpPr>
        <p:spPr>
          <a:xfrm>
            <a:off x="3598272" y="6555360"/>
            <a:ext cx="6667500" cy="230832"/>
          </a:xfrm>
          <a:prstGeom prst="rect">
            <a:avLst/>
          </a:prstGeom>
          <a:noFill/>
        </p:spPr>
        <p:txBody>
          <a:bodyPr wrap="square" rtlCol="0">
            <a:spAutoFit/>
          </a:bodyPr>
          <a:lstStyle/>
          <a:p>
            <a:r>
              <a:rPr lang="en-US" sz="900" dirty="0">
                <a:hlinkClick r:id="rId6" tooltip="http://roytekcruthird79.wikidot.com/">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7" tooltip="https://creativecommons.org/licenses/by-sa/3.0/">
                  <a:extLst>
                    <a:ext uri="{A12FA001-AC4F-418D-AE19-62706E023703}">
                      <ahyp:hlinkClr xmlns:ahyp="http://schemas.microsoft.com/office/drawing/2018/hyperlinkcolor" val="tx"/>
                    </a:ext>
                  </a:extLst>
                </a:hlinkClick>
              </a:rPr>
              <a:t>CC BY-SA</a:t>
            </a:r>
            <a:endParaRPr lang="en-US" sz="900" dirty="0"/>
          </a:p>
        </p:txBody>
      </p:sp>
      <p:pic>
        <p:nvPicPr>
          <p:cNvPr id="8" name="Audio 7">
            <a:hlinkClick r:id="" action="ppaction://media"/>
            <a:extLst>
              <a:ext uri="{FF2B5EF4-FFF2-40B4-BE49-F238E27FC236}">
                <a16:creationId xmlns:a16="http://schemas.microsoft.com/office/drawing/2014/main" id="{A9EFCAEB-F887-4DA4-8728-DF92F12717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58991094"/>
      </p:ext>
    </p:extLst>
  </p:cSld>
  <p:clrMapOvr>
    <a:masterClrMapping/>
  </p:clrMapOvr>
  <mc:AlternateContent xmlns:mc="http://schemas.openxmlformats.org/markup-compatibility/2006" xmlns:p14="http://schemas.microsoft.com/office/powerpoint/2010/main">
    <mc:Choice Requires="p14">
      <p:transition spd="slow" p14:dur="2000" advTm="38556"/>
    </mc:Choice>
    <mc:Fallback xmlns="">
      <p:transition spd="slow" advTm="38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492E62-51B5-4653-A258-BC2C98C9F08D}"/>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17375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AA657F-6248-B54D-B5D5-705175724657}" type="slidenum">
              <a:rPr lang="en-US" smtClean="0"/>
              <a:pPr/>
              <a:t>12</a:t>
            </a:fld>
            <a:endParaRPr lang="en-US">
              <a:solidFill>
                <a:prstClr val="white"/>
              </a:solidFill>
            </a:endParaRPr>
          </a:p>
        </p:txBody>
      </p:sp>
      <p:sp>
        <p:nvSpPr>
          <p:cNvPr id="5" name="Content Placeholder 1">
            <a:extLst>
              <a:ext uri="{FF2B5EF4-FFF2-40B4-BE49-F238E27FC236}">
                <a16:creationId xmlns:a16="http://schemas.microsoft.com/office/drawing/2014/main" id="{1C7DB13B-8AAD-46A6-9F98-9368C449EAFF}"/>
              </a:ext>
            </a:extLst>
          </p:cNvPr>
          <p:cNvSpPr txBox="1">
            <a:spLocks/>
          </p:cNvSpPr>
          <p:nvPr/>
        </p:nvSpPr>
        <p:spPr bwMode="auto">
          <a:xfrm>
            <a:off x="2438400" y="938348"/>
            <a:ext cx="8229600" cy="40052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Clr>
                <a:srgbClr val="0070C0"/>
              </a:buClr>
              <a:buNone/>
              <a:defRPr/>
            </a:pPr>
            <a:r>
              <a:rPr lang="en-US" sz="3200" b="1" dirty="0">
                <a:solidFill>
                  <a:srgbClr val="17375E"/>
                </a:solidFill>
                <a:latin typeface="+mj-lt"/>
                <a:ea typeface="+mj-ea"/>
                <a:cs typeface="+mj-cs"/>
              </a:rPr>
              <a:t>Reporting hazards</a:t>
            </a:r>
          </a:p>
          <a:p>
            <a:pPr marL="109537" indent="0" defTabSz="914400">
              <a:buClr>
                <a:srgbClr val="0066CC"/>
              </a:buClr>
              <a:buSzPct val="100000"/>
              <a:buNone/>
              <a:defRPr/>
            </a:pPr>
            <a:endParaRPr lang="en-US" dirty="0">
              <a:solidFill>
                <a:srgbClr val="3F3F3F"/>
              </a:solidFill>
              <a:latin typeface="Arial"/>
            </a:endParaRPr>
          </a:p>
          <a:p>
            <a:pPr marL="109537" indent="0" defTabSz="914400">
              <a:buClr>
                <a:srgbClr val="0066CC"/>
              </a:buClr>
              <a:buSzPct val="100000"/>
              <a:buNone/>
              <a:defRPr/>
            </a:pPr>
            <a:r>
              <a:rPr lang="en-US" sz="2800" b="1" i="1" dirty="0">
                <a:solidFill>
                  <a:srgbClr val="3F3F3F"/>
                </a:solidFill>
                <a:latin typeface="+mj-lt"/>
              </a:rPr>
              <a:t>Report</a:t>
            </a:r>
            <a:r>
              <a:rPr lang="en-US" sz="2800" dirty="0">
                <a:solidFill>
                  <a:srgbClr val="3F3F3F"/>
                </a:solidFill>
                <a:latin typeface="+mj-lt"/>
              </a:rPr>
              <a:t> all hazards immediately</a:t>
            </a:r>
          </a:p>
          <a:p>
            <a:pPr marL="109537" indent="0" defTabSz="914400">
              <a:buClr>
                <a:srgbClr val="0066CC"/>
              </a:buClr>
              <a:buSzPct val="100000"/>
              <a:buNone/>
              <a:defRPr/>
            </a:pPr>
            <a:r>
              <a:rPr lang="en-US" sz="2800" b="1" i="1" dirty="0">
                <a:solidFill>
                  <a:srgbClr val="3F3F3F"/>
                </a:solidFill>
                <a:latin typeface="+mj-lt"/>
              </a:rPr>
              <a:t>Reduce </a:t>
            </a:r>
            <a:r>
              <a:rPr lang="en-US" sz="2800" dirty="0">
                <a:solidFill>
                  <a:srgbClr val="3F3F3F"/>
                </a:solidFill>
                <a:latin typeface="+mj-lt"/>
              </a:rPr>
              <a:t>risk of hazards</a:t>
            </a:r>
          </a:p>
          <a:p>
            <a:pPr lvl="2" defTabSz="914400">
              <a:buClr>
                <a:srgbClr val="0066CC"/>
              </a:buClr>
              <a:buSzPct val="60000"/>
              <a:buFont typeface="Wingdings" panose="05000000000000000000" pitchFamily="2" charset="2"/>
              <a:buChar char="Ø"/>
              <a:defRPr/>
            </a:pPr>
            <a:r>
              <a:rPr lang="en-US" sz="2800" dirty="0">
                <a:solidFill>
                  <a:srgbClr val="3F3F3F"/>
                </a:solidFill>
                <a:latin typeface="+mj-lt"/>
              </a:rPr>
              <a:t>Alert all persons in the area</a:t>
            </a:r>
          </a:p>
          <a:p>
            <a:pPr lvl="2" defTabSz="914400">
              <a:buClr>
                <a:srgbClr val="0066CC"/>
              </a:buClr>
              <a:buSzPct val="60000"/>
              <a:buFont typeface="Wingdings" panose="05000000000000000000" pitchFamily="2" charset="2"/>
              <a:buChar char="Ø"/>
              <a:defRPr/>
            </a:pPr>
            <a:r>
              <a:rPr lang="en-US" sz="2800" dirty="0">
                <a:solidFill>
                  <a:srgbClr val="3F3F3F"/>
                </a:solidFill>
                <a:latin typeface="+mj-lt"/>
              </a:rPr>
              <a:t>Mark off the area and stay there until the issue is corrected</a:t>
            </a:r>
          </a:p>
          <a:p>
            <a:pPr marL="109537" indent="0" defTabSz="914400">
              <a:buClr>
                <a:srgbClr val="0066CC"/>
              </a:buClr>
              <a:buSzPct val="100000"/>
              <a:buNone/>
              <a:defRPr/>
            </a:pPr>
            <a:r>
              <a:rPr lang="en-US" sz="2800" b="1" i="1" dirty="0">
                <a:solidFill>
                  <a:srgbClr val="3F3F3F"/>
                </a:solidFill>
                <a:latin typeface="+mj-lt"/>
              </a:rPr>
              <a:t>Remove</a:t>
            </a:r>
            <a:r>
              <a:rPr lang="en-US" sz="2800" dirty="0">
                <a:solidFill>
                  <a:srgbClr val="3F3F3F"/>
                </a:solidFill>
                <a:latin typeface="+mj-lt"/>
              </a:rPr>
              <a:t> the hazards whenever possible</a:t>
            </a:r>
          </a:p>
          <a:p>
            <a:pPr lvl="1" defTabSz="914400">
              <a:buClr>
                <a:srgbClr val="0066CC"/>
              </a:buClr>
              <a:buSzPct val="100000"/>
              <a:buFont typeface="Wingdings" pitchFamily="2" charset="2"/>
              <a:buChar char="§"/>
              <a:defRPr/>
            </a:pPr>
            <a:endParaRPr lang="en-US" sz="2800" dirty="0">
              <a:solidFill>
                <a:srgbClr val="3F3F3F"/>
              </a:solidFill>
              <a:latin typeface="+mj-lt"/>
            </a:endParaRPr>
          </a:p>
          <a:p>
            <a:pPr marL="109537" indent="0" defTabSz="914400">
              <a:buClr>
                <a:srgbClr val="0066CC"/>
              </a:buClr>
              <a:buSzPct val="100000"/>
              <a:buNone/>
              <a:defRPr/>
            </a:pPr>
            <a:r>
              <a:rPr lang="en-US" sz="2800" dirty="0">
                <a:solidFill>
                  <a:srgbClr val="3F3F3F"/>
                </a:solidFill>
                <a:latin typeface="+mj-lt"/>
              </a:rPr>
              <a:t>In the event of an emergency, </a:t>
            </a:r>
            <a:r>
              <a:rPr lang="en-US" sz="2800" b="1" dirty="0">
                <a:solidFill>
                  <a:srgbClr val="3F3F3F"/>
                </a:solidFill>
                <a:latin typeface="+mj-lt"/>
              </a:rPr>
              <a:t>CALL 911!</a:t>
            </a:r>
          </a:p>
        </p:txBody>
      </p:sp>
      <p:pic>
        <p:nvPicPr>
          <p:cNvPr id="3" name="Picture 2" descr="A close up of a sign&#10;&#10;Description automatically generated">
            <a:extLst>
              <a:ext uri="{FF2B5EF4-FFF2-40B4-BE49-F238E27FC236}">
                <a16:creationId xmlns:a16="http://schemas.microsoft.com/office/drawing/2014/main" id="{D1AA72E1-4769-4FBF-BDC3-1A77FA05165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43296" y="739612"/>
            <a:ext cx="5149455" cy="1373188"/>
          </a:xfrm>
          <a:prstGeom prst="rect">
            <a:avLst/>
          </a:prstGeom>
        </p:spPr>
      </p:pic>
      <p:sp>
        <p:nvSpPr>
          <p:cNvPr id="7" name="TextBox 6">
            <a:extLst>
              <a:ext uri="{FF2B5EF4-FFF2-40B4-BE49-F238E27FC236}">
                <a16:creationId xmlns:a16="http://schemas.microsoft.com/office/drawing/2014/main" id="{3A539B06-0B8F-4488-8E7A-92472F09C6EE}"/>
              </a:ext>
            </a:extLst>
          </p:cNvPr>
          <p:cNvSpPr txBox="1"/>
          <p:nvPr/>
        </p:nvSpPr>
        <p:spPr>
          <a:xfrm>
            <a:off x="7620000" y="2160242"/>
            <a:ext cx="2895600" cy="215444"/>
          </a:xfrm>
          <a:prstGeom prst="rect">
            <a:avLst/>
          </a:prstGeom>
          <a:noFill/>
        </p:spPr>
        <p:txBody>
          <a:bodyPr wrap="square" rtlCol="0">
            <a:spAutoFit/>
          </a:bodyPr>
          <a:lstStyle/>
          <a:p>
            <a:r>
              <a:rPr lang="en-US" sz="800" i="1" dirty="0">
                <a:hlinkClick r:id="rId6" tooltip="https://fr.wikipedia.org/wiki/Fichier:9-1-1_(logo).png"/>
              </a:rPr>
              <a:t>This Photo</a:t>
            </a:r>
            <a:r>
              <a:rPr lang="en-US" sz="800" i="1" dirty="0"/>
              <a:t> by Unknown Author is licensed under </a:t>
            </a:r>
            <a:r>
              <a:rPr lang="en-US" sz="800" i="1" dirty="0">
                <a:hlinkClick r:id="rId7" tooltip="https://creativecommons.org/licenses/by-sa/3.0/"/>
              </a:rPr>
              <a:t>CC BY-SA</a:t>
            </a:r>
            <a:endParaRPr lang="en-US" sz="800" i="1" dirty="0"/>
          </a:p>
        </p:txBody>
      </p:sp>
      <p:pic>
        <p:nvPicPr>
          <p:cNvPr id="2" name="Audio 1">
            <a:hlinkClick r:id="" action="ppaction://media"/>
            <a:extLst>
              <a:ext uri="{FF2B5EF4-FFF2-40B4-BE49-F238E27FC236}">
                <a16:creationId xmlns:a16="http://schemas.microsoft.com/office/drawing/2014/main" id="{1709C643-884E-4F6E-8F64-0A927D75F3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61725744"/>
      </p:ext>
    </p:extLst>
  </p:cSld>
  <p:clrMapOvr>
    <a:masterClrMapping/>
  </p:clrMapOvr>
  <mc:AlternateContent xmlns:mc="http://schemas.openxmlformats.org/markup-compatibility/2006" xmlns:p14="http://schemas.microsoft.com/office/powerpoint/2010/main">
    <mc:Choice Requires="p14">
      <p:transition spd="slow" p14:dur="2000" advTm="25105"/>
    </mc:Choice>
    <mc:Fallback xmlns="">
      <p:transition spd="slow" advTm="25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431D-3CE5-BD49-A125-B0FA489A9572}"/>
              </a:ext>
            </a:extLst>
          </p:cNvPr>
          <p:cNvSpPr>
            <a:spLocks noGrp="1"/>
          </p:cNvSpPr>
          <p:nvPr>
            <p:ph type="title"/>
          </p:nvPr>
        </p:nvSpPr>
        <p:spPr>
          <a:xfrm>
            <a:off x="3789183" y="3903391"/>
            <a:ext cx="8433018" cy="1143000"/>
          </a:xfrm>
        </p:spPr>
        <p:txBody>
          <a:bodyPr>
            <a:normAutofit fontScale="90000"/>
          </a:bodyPr>
          <a:lstStyle/>
          <a:p>
            <a:br>
              <a:rPr lang="en-US" b="1" kern="0" dirty="0">
                <a:solidFill>
                  <a:srgbClr val="000000"/>
                </a:solidFill>
              </a:rPr>
            </a:br>
            <a:br>
              <a:rPr lang="en-US" b="1" kern="0" dirty="0">
                <a:solidFill>
                  <a:srgbClr val="000000"/>
                </a:solidFill>
              </a:rPr>
            </a:br>
            <a:br>
              <a:rPr lang="en-US" b="1" kern="0" dirty="0">
                <a:solidFill>
                  <a:srgbClr val="000000"/>
                </a:solidFill>
              </a:rPr>
            </a:br>
            <a:br>
              <a:rPr lang="en-US" b="1" kern="0" dirty="0">
                <a:solidFill>
                  <a:srgbClr val="000000"/>
                </a:solidFill>
              </a:rPr>
            </a:br>
            <a:br>
              <a:rPr lang="en-US" sz="1050" dirty="0"/>
            </a:br>
            <a:endParaRPr lang="en-US" dirty="0"/>
          </a:p>
        </p:txBody>
      </p:sp>
      <p:pic>
        <p:nvPicPr>
          <p:cNvPr id="4" name="Picture 3">
            <a:extLst>
              <a:ext uri="{FF2B5EF4-FFF2-40B4-BE49-F238E27FC236}">
                <a16:creationId xmlns:a16="http://schemas.microsoft.com/office/drawing/2014/main" id="{718131BF-860C-4B21-A6EF-365CD0BB19C9}"/>
              </a:ext>
            </a:extLst>
          </p:cNvPr>
          <p:cNvPicPr>
            <a:picLocks noChangeAspect="1"/>
          </p:cNvPicPr>
          <p:nvPr/>
        </p:nvPicPr>
        <p:blipFill>
          <a:blip r:embed="rId5"/>
          <a:stretch>
            <a:fillRect/>
          </a:stretch>
        </p:blipFill>
        <p:spPr>
          <a:xfrm>
            <a:off x="1398065" y="3613798"/>
            <a:ext cx="9144000" cy="2152135"/>
          </a:xfrm>
          <a:prstGeom prst="rect">
            <a:avLst/>
          </a:prstGeom>
        </p:spPr>
      </p:pic>
      <p:pic>
        <p:nvPicPr>
          <p:cNvPr id="5" name="Audio 4">
            <a:hlinkClick r:id="" action="ppaction://media"/>
            <a:extLst>
              <a:ext uri="{FF2B5EF4-FFF2-40B4-BE49-F238E27FC236}">
                <a16:creationId xmlns:a16="http://schemas.microsoft.com/office/drawing/2014/main" id="{1D86CC98-04EF-4D53-99A1-292531A7F0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995999043"/>
      </p:ext>
    </p:extLst>
  </p:cSld>
  <p:clrMapOvr>
    <a:masterClrMapping/>
  </p:clrMapOvr>
  <mc:AlternateContent xmlns:mc="http://schemas.openxmlformats.org/markup-compatibility/2006">
    <mc:Choice xmlns:p14="http://schemas.microsoft.com/office/powerpoint/2010/main" Requires="p14">
      <p:transition spd="slow" p14:dur="2000" advTm="17834"/>
    </mc:Choice>
    <mc:Fallback>
      <p:transition spd="slow" advTm="17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5184D4-5EE5-4AC6-94C5-0CCAB9D22BF7}"/>
              </a:ext>
            </a:extLst>
          </p:cNvPr>
          <p:cNvSpPr/>
          <p:nvPr/>
        </p:nvSpPr>
        <p:spPr>
          <a:xfrm>
            <a:off x="2159726" y="1106213"/>
            <a:ext cx="8865326" cy="5293757"/>
          </a:xfrm>
          <a:prstGeom prst="rect">
            <a:avLst/>
          </a:prstGeom>
        </p:spPr>
        <p:txBody>
          <a:bodyPr wrap="square">
            <a:spAutoFit/>
          </a:bodyPr>
          <a:lstStyle/>
          <a:p>
            <a:pPr algn="ctr"/>
            <a:r>
              <a:rPr lang="en-US" sz="4000" b="1" dirty="0">
                <a:solidFill>
                  <a:schemeClr val="tx2">
                    <a:lumMod val="50000"/>
                  </a:schemeClr>
                </a:solidFill>
              </a:rPr>
              <a:t>Slips</a:t>
            </a:r>
            <a:r>
              <a:rPr lang="en-US" sz="4000" dirty="0">
                <a:solidFill>
                  <a:schemeClr val="tx2">
                    <a:lumMod val="50000"/>
                  </a:schemeClr>
                </a:solidFill>
              </a:rPr>
              <a:t>, </a:t>
            </a:r>
            <a:r>
              <a:rPr lang="en-US" sz="4000" b="1" dirty="0">
                <a:solidFill>
                  <a:schemeClr val="tx2">
                    <a:lumMod val="50000"/>
                  </a:schemeClr>
                </a:solidFill>
              </a:rPr>
              <a:t>trips</a:t>
            </a:r>
            <a:r>
              <a:rPr lang="en-US" sz="4000" dirty="0">
                <a:solidFill>
                  <a:schemeClr val="tx2">
                    <a:lumMod val="50000"/>
                  </a:schemeClr>
                </a:solidFill>
              </a:rPr>
              <a:t> and </a:t>
            </a:r>
            <a:r>
              <a:rPr lang="en-US" sz="4000" b="1" dirty="0">
                <a:solidFill>
                  <a:schemeClr val="tx2">
                    <a:lumMod val="50000"/>
                  </a:schemeClr>
                </a:solidFill>
              </a:rPr>
              <a:t>falls</a:t>
            </a:r>
            <a:r>
              <a:rPr lang="en-US" sz="4000" dirty="0">
                <a:solidFill>
                  <a:schemeClr val="tx2">
                    <a:lumMod val="50000"/>
                  </a:schemeClr>
                </a:solidFill>
              </a:rPr>
              <a:t> make up the majority of general industry accidents, which account for:</a:t>
            </a:r>
          </a:p>
          <a:p>
            <a:pPr algn="ctr"/>
            <a:endParaRPr lang="en-US" sz="4000" dirty="0">
              <a:solidFill>
                <a:schemeClr val="tx2">
                  <a:lumMod val="50000"/>
                </a:schemeClr>
              </a:solidFill>
            </a:endParaRPr>
          </a:p>
          <a:p>
            <a:pPr algn="ctr"/>
            <a:r>
              <a:rPr lang="en-US" sz="4000" b="1" dirty="0">
                <a:solidFill>
                  <a:schemeClr val="tx2">
                    <a:lumMod val="50000"/>
                  </a:schemeClr>
                </a:solidFill>
              </a:rPr>
              <a:t>15%</a:t>
            </a:r>
            <a:r>
              <a:rPr lang="en-US" sz="4000" dirty="0">
                <a:solidFill>
                  <a:schemeClr val="tx2">
                    <a:lumMod val="50000"/>
                  </a:schemeClr>
                </a:solidFill>
              </a:rPr>
              <a:t> of all accidental deaths per year, which is the second-leading cause behind motor vehicles according to the U.S. Department of Labor</a:t>
            </a:r>
          </a:p>
          <a:p>
            <a:pPr algn="ctr"/>
            <a:endParaRPr lang="en-US" dirty="0"/>
          </a:p>
        </p:txBody>
      </p:sp>
      <p:cxnSp>
        <p:nvCxnSpPr>
          <p:cNvPr id="8" name="Straight Connector 7">
            <a:extLst>
              <a:ext uri="{FF2B5EF4-FFF2-40B4-BE49-F238E27FC236}">
                <a16:creationId xmlns:a16="http://schemas.microsoft.com/office/drawing/2014/main" id="{3A07C231-A412-425A-B165-37086E8CC7D1}"/>
              </a:ext>
            </a:extLst>
          </p:cNvPr>
          <p:cNvCxnSpPr/>
          <p:nvPr/>
        </p:nvCxnSpPr>
        <p:spPr>
          <a:xfrm>
            <a:off x="2290354" y="3309257"/>
            <a:ext cx="8656320" cy="0"/>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BB56749D-4356-4640-9658-3333F094EA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617927977"/>
      </p:ext>
    </p:extLst>
  </p:cSld>
  <p:clrMapOvr>
    <a:masterClrMapping/>
  </p:clrMapOvr>
  <mc:AlternateContent xmlns:mc="http://schemas.openxmlformats.org/markup-compatibility/2006">
    <mc:Choice xmlns:p14="http://schemas.microsoft.com/office/powerpoint/2010/main" Requires="p14">
      <p:transition spd="slow" p14:dur="2000" advTm="28790"/>
    </mc:Choice>
    <mc:Fallback>
      <p:transition spd="slow" advTm="28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761087" y="1503650"/>
            <a:ext cx="10797586" cy="3539430"/>
          </a:xfrm>
          <a:prstGeom prst="rect">
            <a:avLst/>
          </a:prstGeom>
          <a:noFill/>
          <a:ln w="50800">
            <a:noFill/>
            <a:miter lim="800000"/>
            <a:headEnd/>
            <a:tailEnd/>
          </a:ln>
        </p:spPr>
        <p:txBody>
          <a:bodyPr wrap="square">
            <a:spAutoFit/>
          </a:bodyPr>
          <a:lstStyle/>
          <a:p>
            <a:pPr>
              <a:defRPr/>
            </a:pPr>
            <a:r>
              <a:rPr lang="en-US" sz="2800" b="1" dirty="0"/>
              <a:t>Slips</a:t>
            </a:r>
            <a:r>
              <a:rPr lang="en-US" sz="2800" dirty="0"/>
              <a:t>:  The loss of balance caused by too little friction or traction between your feet (footwear) and the walking or working surface.</a:t>
            </a:r>
          </a:p>
          <a:p>
            <a:pPr>
              <a:defRPr/>
            </a:pPr>
            <a:endParaRPr lang="en-US" sz="2800" dirty="0"/>
          </a:p>
          <a:p>
            <a:pPr>
              <a:defRPr/>
            </a:pPr>
            <a:r>
              <a:rPr lang="en-US" sz="2800" b="1" dirty="0"/>
              <a:t>Trips:  </a:t>
            </a:r>
            <a:r>
              <a:rPr lang="en-US" sz="2800" dirty="0"/>
              <a:t>A loss of balance caused from a person’s foot contacting an object or dropping to a lower level while moving forward or backwards.  </a:t>
            </a:r>
          </a:p>
          <a:p>
            <a:pPr>
              <a:defRPr/>
            </a:pPr>
            <a:endParaRPr lang="en-US" sz="2800" dirty="0"/>
          </a:p>
          <a:p>
            <a:pPr>
              <a:defRPr/>
            </a:pPr>
            <a:r>
              <a:rPr lang="en-US" sz="2800" b="1" dirty="0"/>
              <a:t>Falls:  </a:t>
            </a:r>
            <a:r>
              <a:rPr lang="en-US" sz="2800" dirty="0"/>
              <a:t>The result of a trip or slip that causes the body to loose balance and strike a surface or object.</a:t>
            </a:r>
          </a:p>
        </p:txBody>
      </p:sp>
      <p:sp>
        <p:nvSpPr>
          <p:cNvPr id="4100" name="Text Box 3"/>
          <p:cNvSpPr txBox="1">
            <a:spLocks noChangeArrowheads="1"/>
          </p:cNvSpPr>
          <p:nvPr/>
        </p:nvSpPr>
        <p:spPr bwMode="auto">
          <a:xfrm>
            <a:off x="681446" y="190380"/>
            <a:ext cx="7848600" cy="830997"/>
          </a:xfrm>
          <a:prstGeom prst="rect">
            <a:avLst/>
          </a:prstGeom>
          <a:noFill/>
          <a:ln w="9525">
            <a:noFill/>
            <a:miter lim="800000"/>
            <a:headEnd/>
            <a:tailEnd/>
          </a:ln>
        </p:spPr>
        <p:txBody>
          <a:bodyPr>
            <a:spAutoFit/>
          </a:bodyPr>
          <a:lstStyle/>
          <a:p>
            <a:pPr algn="l" rtl="0" fontAlgn="base">
              <a:spcBef>
                <a:spcPct val="50000"/>
              </a:spcBef>
              <a:spcAft>
                <a:spcPct val="0"/>
              </a:spcAft>
            </a:pPr>
            <a:r>
              <a:rPr lang="en-US" sz="4800" b="1" dirty="0">
                <a:solidFill>
                  <a:schemeClr val="tx2">
                    <a:lumMod val="50000"/>
                  </a:schemeClr>
                </a:solidFill>
                <a:latin typeface="+mj-lt"/>
                <a:ea typeface="Microsoft JhengHei Light" panose="020B0304030504040204" pitchFamily="34" charset="-128"/>
                <a:cs typeface="Microsoft JhengHei Light" panose="020B0304030504040204" pitchFamily="34" charset="-128"/>
              </a:rPr>
              <a:t>Definitions:</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17375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AA657F-6248-B54D-B5D5-705175724657}" type="slidenum">
              <a:rPr lang="en-US" smtClean="0"/>
              <a:pPr/>
              <a:t>3</a:t>
            </a:fld>
            <a:endParaRPr lang="en-US" altLang="en-US" dirty="0">
              <a:solidFill>
                <a:schemeClr val="tx1"/>
              </a:solidFill>
              <a:latin typeface="+mj-lt"/>
            </a:endParaRPr>
          </a:p>
        </p:txBody>
      </p:sp>
      <p:pic>
        <p:nvPicPr>
          <p:cNvPr id="5" name="Audio 4">
            <a:hlinkClick r:id="" action="ppaction://media"/>
            <a:extLst>
              <a:ext uri="{FF2B5EF4-FFF2-40B4-BE49-F238E27FC236}">
                <a16:creationId xmlns:a16="http://schemas.microsoft.com/office/drawing/2014/main" id="{76F8231A-3D64-402E-9756-49BB498882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cSld>
  <p:clrMapOvr>
    <a:masterClrMapping/>
  </p:clrMapOvr>
  <p:transition spd="med" advTm="3618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F2F94B5-8451-4327-A1F2-7EF53CCB1D0E}"/>
              </a:ext>
            </a:extLst>
          </p:cNvPr>
          <p:cNvSpPr txBox="1">
            <a:spLocks noGrp="1"/>
          </p:cNvSpPr>
          <p:nvPr>
            <p:ph sz="half" idx="2"/>
          </p:nvPr>
        </p:nvSpPr>
        <p:spPr>
          <a:xfrm>
            <a:off x="709612" y="593904"/>
            <a:ext cx="5386388" cy="5288419"/>
          </a:xfrm>
          <a:prstGeom prst="rect">
            <a:avLst/>
          </a:prstGeom>
        </p:spPr>
        <p:txBody>
          <a:bodyPr vert="horz" lIns="91440" tIns="45720" rIns="91440" bIns="45720" rtlCol="0">
            <a:normAutofit/>
          </a:bodyPr>
          <a:lstStyle/>
          <a:p>
            <a:pPr marL="109728" lvl="0" indent="0" defTabSz="457200">
              <a:lnSpc>
                <a:spcPct val="90000"/>
              </a:lnSpc>
              <a:spcBef>
                <a:spcPct val="20000"/>
              </a:spcBef>
              <a:buClr>
                <a:srgbClr val="0070C0"/>
              </a:buClr>
              <a:buSzPct val="68000"/>
              <a:buNone/>
              <a:defRPr/>
            </a:pPr>
            <a:r>
              <a:rPr lang="en-US" b="1" cap="all" dirty="0">
                <a:solidFill>
                  <a:srgbClr val="17375E"/>
                </a:solidFill>
              </a:rPr>
              <a:t>S</a:t>
            </a:r>
            <a:r>
              <a:rPr lang="en-US" b="1" dirty="0">
                <a:solidFill>
                  <a:srgbClr val="17375E"/>
                </a:solidFill>
              </a:rPr>
              <a:t>lips are categorized as:</a:t>
            </a:r>
          </a:p>
          <a:p>
            <a:pPr marL="365760" lvl="0" indent="-256032" defTabSz="457200">
              <a:lnSpc>
                <a:spcPct val="90000"/>
              </a:lnSpc>
              <a:spcBef>
                <a:spcPct val="20000"/>
              </a:spcBef>
              <a:buClr>
                <a:srgbClr val="0070C0"/>
              </a:buClr>
              <a:buSzPct val="68000"/>
              <a:buFont typeface="Arial"/>
              <a:defRPr/>
            </a:pPr>
            <a:endParaRPr lang="en-US" b="1" cap="all" dirty="0">
              <a:solidFill>
                <a:srgbClr val="17375E"/>
              </a:solidFill>
            </a:endParaRPr>
          </a:p>
          <a:p>
            <a:pPr marL="708216" lvl="1" indent="-342900" defTabSz="457200">
              <a:lnSpc>
                <a:spcPct val="90000"/>
              </a:lnSpc>
              <a:spcBef>
                <a:spcPct val="20000"/>
              </a:spcBef>
              <a:buClr>
                <a:srgbClr val="0070C0"/>
              </a:buClr>
              <a:buFont typeface="Wingdings" panose="05000000000000000000" pitchFamily="2" charset="2"/>
              <a:buChar char="Ø"/>
              <a:defRPr/>
            </a:pPr>
            <a:r>
              <a:rPr lang="en-US" sz="2400" dirty="0">
                <a:solidFill>
                  <a:srgbClr val="17375E"/>
                </a:solidFill>
              </a:rPr>
              <a:t>Forward motion slips</a:t>
            </a:r>
          </a:p>
          <a:p>
            <a:pPr marL="708216" lvl="1" indent="-342900" defTabSz="457200">
              <a:lnSpc>
                <a:spcPct val="90000"/>
              </a:lnSpc>
              <a:spcBef>
                <a:spcPct val="20000"/>
              </a:spcBef>
              <a:buClr>
                <a:srgbClr val="0070C0"/>
              </a:buClr>
              <a:buFont typeface="Wingdings" panose="05000000000000000000" pitchFamily="2" charset="2"/>
              <a:buChar char="Ø"/>
              <a:defRPr/>
            </a:pPr>
            <a:r>
              <a:rPr lang="en-US" sz="2400" dirty="0">
                <a:solidFill>
                  <a:srgbClr val="17375E"/>
                </a:solidFill>
              </a:rPr>
              <a:t>Backward motion slips</a:t>
            </a:r>
          </a:p>
          <a:p>
            <a:pPr marL="365760" lvl="0" indent="-256032" defTabSz="457200">
              <a:lnSpc>
                <a:spcPct val="90000"/>
              </a:lnSpc>
              <a:spcBef>
                <a:spcPct val="20000"/>
              </a:spcBef>
              <a:buClr>
                <a:srgbClr val="0070C0"/>
              </a:buClr>
              <a:buSzPct val="68000"/>
              <a:buFont typeface="Arial"/>
              <a:defRPr/>
            </a:pPr>
            <a:endParaRPr lang="en-US" b="1" dirty="0">
              <a:solidFill>
                <a:srgbClr val="17375E"/>
              </a:solidFill>
            </a:endParaRPr>
          </a:p>
          <a:p>
            <a:pPr marL="109728" lvl="0" indent="0" defTabSz="457200">
              <a:lnSpc>
                <a:spcPct val="90000"/>
              </a:lnSpc>
              <a:spcBef>
                <a:spcPct val="20000"/>
              </a:spcBef>
              <a:buClr>
                <a:srgbClr val="0070C0"/>
              </a:buClr>
              <a:buSzPct val="68000"/>
              <a:buNone/>
              <a:defRPr/>
            </a:pPr>
            <a:r>
              <a:rPr lang="en-US" b="1" dirty="0">
                <a:solidFill>
                  <a:srgbClr val="17375E"/>
                </a:solidFill>
              </a:rPr>
              <a:t>Slips may be caused by:</a:t>
            </a:r>
          </a:p>
          <a:p>
            <a:pPr marL="365760" lvl="0" indent="-256032" defTabSz="457200">
              <a:lnSpc>
                <a:spcPct val="90000"/>
              </a:lnSpc>
              <a:spcBef>
                <a:spcPct val="20000"/>
              </a:spcBef>
              <a:buClr>
                <a:srgbClr val="0070C0"/>
              </a:buClr>
              <a:buSzPct val="68000"/>
              <a:buFont typeface="Arial"/>
              <a:defRPr/>
            </a:pPr>
            <a:endParaRPr lang="en-US" b="1" dirty="0">
              <a:solidFill>
                <a:srgbClr val="17375E"/>
              </a:solidFill>
            </a:endParaRPr>
          </a:p>
          <a:p>
            <a:pPr marL="708216" lvl="1" indent="-342900" defTabSz="457200">
              <a:lnSpc>
                <a:spcPct val="90000"/>
              </a:lnSpc>
              <a:spcBef>
                <a:spcPct val="20000"/>
              </a:spcBef>
              <a:buClr>
                <a:srgbClr val="0070C0"/>
              </a:buClr>
              <a:buFont typeface="Wingdings" panose="05000000000000000000" pitchFamily="2" charset="2"/>
              <a:buChar char="Ø"/>
              <a:defRPr/>
            </a:pPr>
            <a:r>
              <a:rPr lang="en-US" sz="2400" dirty="0">
                <a:solidFill>
                  <a:srgbClr val="17375E"/>
                </a:solidFill>
              </a:rPr>
              <a:t>Wet, oily or slippery surfaces</a:t>
            </a:r>
          </a:p>
          <a:p>
            <a:pPr marL="708216" lvl="1" indent="-342900" defTabSz="457200">
              <a:lnSpc>
                <a:spcPct val="90000"/>
              </a:lnSpc>
              <a:spcBef>
                <a:spcPct val="20000"/>
              </a:spcBef>
              <a:buClr>
                <a:srgbClr val="0070C0"/>
              </a:buClr>
              <a:buFont typeface="Wingdings" panose="05000000000000000000" pitchFamily="2" charset="2"/>
              <a:buChar char="Ø"/>
              <a:defRPr/>
            </a:pPr>
            <a:r>
              <a:rPr lang="en-US" sz="2400" dirty="0">
                <a:solidFill>
                  <a:srgbClr val="17375E"/>
                </a:solidFill>
              </a:rPr>
              <a:t>Occasional spills</a:t>
            </a:r>
          </a:p>
          <a:p>
            <a:pPr marL="708216" lvl="1" indent="-342900" defTabSz="457200">
              <a:lnSpc>
                <a:spcPct val="90000"/>
              </a:lnSpc>
              <a:spcBef>
                <a:spcPct val="20000"/>
              </a:spcBef>
              <a:buClr>
                <a:srgbClr val="0070C0"/>
              </a:buClr>
              <a:buFont typeface="Wingdings" panose="05000000000000000000" pitchFamily="2" charset="2"/>
              <a:buChar char="Ø"/>
              <a:defRPr/>
            </a:pPr>
            <a:r>
              <a:rPr lang="en-US" sz="2400" dirty="0">
                <a:solidFill>
                  <a:srgbClr val="17375E"/>
                </a:solidFill>
              </a:rPr>
              <a:t>Weather hazards</a:t>
            </a:r>
          </a:p>
          <a:p>
            <a:pPr marL="708216" lvl="1" indent="-342900" defTabSz="457200">
              <a:lnSpc>
                <a:spcPct val="90000"/>
              </a:lnSpc>
              <a:spcBef>
                <a:spcPct val="20000"/>
              </a:spcBef>
              <a:buClr>
                <a:srgbClr val="0070C0"/>
              </a:buClr>
              <a:buFont typeface="Wingdings" panose="05000000000000000000" pitchFamily="2" charset="2"/>
              <a:buChar char="Ø"/>
              <a:defRPr/>
            </a:pPr>
            <a:r>
              <a:rPr lang="en-US" sz="2400" dirty="0">
                <a:solidFill>
                  <a:srgbClr val="17375E"/>
                </a:solidFill>
              </a:rPr>
              <a:t>Loose, unanchored rugs or mats</a:t>
            </a:r>
          </a:p>
          <a:p>
            <a:pPr marL="708216" lvl="1" indent="-342900" defTabSz="457200">
              <a:lnSpc>
                <a:spcPct val="90000"/>
              </a:lnSpc>
              <a:spcBef>
                <a:spcPct val="20000"/>
              </a:spcBef>
              <a:buClr>
                <a:srgbClr val="0070C0"/>
              </a:buClr>
              <a:buFont typeface="Wingdings" panose="05000000000000000000" pitchFamily="2" charset="2"/>
              <a:buChar char="Ø"/>
              <a:defRPr/>
            </a:pPr>
            <a:r>
              <a:rPr lang="en-US" sz="2400" dirty="0">
                <a:solidFill>
                  <a:srgbClr val="17375E"/>
                </a:solidFill>
              </a:rPr>
              <a:t>Flooring or other worn walking surfaces</a:t>
            </a:r>
          </a:p>
        </p:txBody>
      </p:sp>
      <p:pic>
        <p:nvPicPr>
          <p:cNvPr id="5" name="Content Placeholder 4">
            <a:extLst>
              <a:ext uri="{FF2B5EF4-FFF2-40B4-BE49-F238E27FC236}">
                <a16:creationId xmlns:a16="http://schemas.microsoft.com/office/drawing/2014/main" id="{1B0A69C7-D273-4BFB-A8B3-91F3813893EE}"/>
              </a:ext>
            </a:extLst>
          </p:cNvPr>
          <p:cNvPicPr>
            <a:picLocks noGrp="1" noChangeAspect="1"/>
          </p:cNvPicPr>
          <p:nvPr>
            <p:ph sz="quarter" idx="4"/>
          </p:nvPr>
        </p:nvPicPr>
        <p:blipFill>
          <a:blip r:embed="rId5">
            <a:extLst>
              <a:ext uri="{837473B0-CC2E-450A-ABE3-18F120FF3D39}">
                <a1611:picAttrSrcUrl xmlns:a1611="http://schemas.microsoft.com/office/drawing/2016/11/main" r:id="rId6"/>
              </a:ext>
            </a:extLst>
          </a:blip>
          <a:stretch>
            <a:fillRect/>
          </a:stretch>
        </p:blipFill>
        <p:spPr>
          <a:xfrm>
            <a:off x="5905455" y="1391967"/>
            <a:ext cx="5389562" cy="3740556"/>
          </a:xfrm>
          <a:prstGeom prst="rect">
            <a:avLst/>
          </a:prstGeom>
          <a:ln>
            <a:noFill/>
          </a:ln>
          <a:effectLst>
            <a:softEdge rad="112500"/>
          </a:effectLst>
        </p:spPr>
      </p:pic>
      <p:sp>
        <p:nvSpPr>
          <p:cNvPr id="6" name="TextBox 5">
            <a:extLst>
              <a:ext uri="{FF2B5EF4-FFF2-40B4-BE49-F238E27FC236}">
                <a16:creationId xmlns:a16="http://schemas.microsoft.com/office/drawing/2014/main" id="{990AB9F5-9BDC-4DC1-BEFD-E98C5762CECB}"/>
              </a:ext>
            </a:extLst>
          </p:cNvPr>
          <p:cNvSpPr txBox="1"/>
          <p:nvPr/>
        </p:nvSpPr>
        <p:spPr>
          <a:xfrm>
            <a:off x="5905455" y="5132523"/>
            <a:ext cx="5389562" cy="230832"/>
          </a:xfrm>
          <a:prstGeom prst="rect">
            <a:avLst/>
          </a:prstGeom>
          <a:noFill/>
        </p:spPr>
        <p:txBody>
          <a:bodyPr wrap="square" rtlCol="0">
            <a:spAutoFit/>
          </a:bodyPr>
          <a:lstStyle/>
          <a:p>
            <a:r>
              <a:rPr lang="en-US" sz="900" dirty="0">
                <a:hlinkClick r:id="rId6" tooltip="https://www.flickr.com/photos/jeepersmedia/16211622325">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7" tooltip="https://creativecommons.org/licenses/by/3.0/">
                  <a:extLst>
                    <a:ext uri="{A12FA001-AC4F-418D-AE19-62706E023703}">
                      <ahyp:hlinkClr xmlns:ahyp="http://schemas.microsoft.com/office/drawing/2018/hyperlinkcolor" val="tx"/>
                    </a:ext>
                  </a:extLst>
                </a:hlinkClick>
              </a:rPr>
              <a:t>CC BY</a:t>
            </a:r>
            <a:endParaRPr lang="en-US" sz="900" dirty="0"/>
          </a:p>
        </p:txBody>
      </p:sp>
      <p:pic>
        <p:nvPicPr>
          <p:cNvPr id="7" name="Audio 6">
            <a:hlinkClick r:id="" action="ppaction://media"/>
            <a:extLst>
              <a:ext uri="{FF2B5EF4-FFF2-40B4-BE49-F238E27FC236}">
                <a16:creationId xmlns:a16="http://schemas.microsoft.com/office/drawing/2014/main" id="{FE9C8EC6-BD4A-4766-9463-7D23A5B75E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14939010"/>
      </p:ext>
    </p:extLst>
  </p:cSld>
  <p:clrMapOvr>
    <a:masterClrMapping/>
  </p:clrMapOvr>
  <mc:AlternateContent xmlns:mc="http://schemas.openxmlformats.org/markup-compatibility/2006" xmlns:p14="http://schemas.microsoft.com/office/powerpoint/2010/main">
    <mc:Choice Requires="p14">
      <p:transition spd="slow" p14:dur="2000" advTm="32966"/>
    </mc:Choice>
    <mc:Fallback xmlns="">
      <p:transition spd="slow" advTm="3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C468082-37F5-4102-B2AC-E697EE3C8401}"/>
              </a:ext>
            </a:extLst>
          </p:cNvPr>
          <p:cNvSpPr>
            <a:spLocks noGrp="1"/>
          </p:cNvSpPr>
          <p:nvPr>
            <p:ph type="title"/>
          </p:nvPr>
        </p:nvSpPr>
        <p:spPr>
          <a:xfrm>
            <a:off x="2167735" y="457201"/>
            <a:ext cx="9153407" cy="1143000"/>
          </a:xfrm>
        </p:spPr>
        <p:txBody>
          <a:bodyPr>
            <a:normAutofit fontScale="90000"/>
          </a:bodyPr>
          <a:lstStyle/>
          <a:p>
            <a:r>
              <a:rPr lang="en-US" sz="2700" b="1" dirty="0"/>
              <a:t>Trips are categorized as: </a:t>
            </a:r>
            <a:br>
              <a:rPr lang="en-US" b="1" dirty="0"/>
            </a:br>
            <a:endParaRPr lang="en-US" dirty="0"/>
          </a:p>
        </p:txBody>
      </p:sp>
      <p:sp>
        <p:nvSpPr>
          <p:cNvPr id="5" name="Rectangle 4">
            <a:extLst>
              <a:ext uri="{FF2B5EF4-FFF2-40B4-BE49-F238E27FC236}">
                <a16:creationId xmlns:a16="http://schemas.microsoft.com/office/drawing/2014/main" id="{83FF3155-FDCC-4274-8649-10C00B682499}"/>
              </a:ext>
            </a:extLst>
          </p:cNvPr>
          <p:cNvSpPr/>
          <p:nvPr/>
        </p:nvSpPr>
        <p:spPr>
          <a:xfrm>
            <a:off x="2167735" y="1017555"/>
            <a:ext cx="5356471" cy="4525963"/>
          </a:xfrm>
          <a:prstGeom prst="rect">
            <a:avLst/>
          </a:prstGeom>
        </p:spPr>
        <p:txBody>
          <a:bodyPr vert="horz" lIns="91440" tIns="45720" rIns="91440" bIns="45720" rtlCol="0">
            <a:normAutofit/>
          </a:bodyPr>
          <a:lstStyle/>
          <a:p>
            <a:pPr marL="452628" lvl="0" indent="-342900">
              <a:lnSpc>
                <a:spcPct val="90000"/>
              </a:lnSpc>
              <a:spcBef>
                <a:spcPct val="20000"/>
              </a:spcBef>
              <a:buClr>
                <a:srgbClr val="0070C0"/>
              </a:buClr>
              <a:buSzPct val="68000"/>
              <a:buFont typeface="Wingdings" panose="05000000000000000000" pitchFamily="2" charset="2"/>
              <a:buChar char="Ø"/>
              <a:defRPr/>
            </a:pPr>
            <a:r>
              <a:rPr lang="en-US" sz="2400" dirty="0">
                <a:solidFill>
                  <a:srgbClr val="00263A"/>
                </a:solidFill>
              </a:rPr>
              <a:t>Toe stub</a:t>
            </a:r>
          </a:p>
          <a:p>
            <a:pPr marL="452628" lvl="0" indent="-342900">
              <a:lnSpc>
                <a:spcPct val="90000"/>
              </a:lnSpc>
              <a:spcBef>
                <a:spcPct val="20000"/>
              </a:spcBef>
              <a:buClr>
                <a:srgbClr val="0070C0"/>
              </a:buClr>
              <a:buSzPct val="68000"/>
              <a:buFont typeface="Wingdings" panose="05000000000000000000" pitchFamily="2" charset="2"/>
              <a:buChar char="Ø"/>
              <a:defRPr/>
            </a:pPr>
            <a:r>
              <a:rPr lang="en-US" sz="2400" dirty="0">
                <a:solidFill>
                  <a:srgbClr val="00263A"/>
                </a:solidFill>
              </a:rPr>
              <a:t>Differing step height</a:t>
            </a:r>
          </a:p>
          <a:p>
            <a:pPr marL="452628" lvl="0" indent="-342900">
              <a:lnSpc>
                <a:spcPct val="90000"/>
              </a:lnSpc>
              <a:spcBef>
                <a:spcPct val="20000"/>
              </a:spcBef>
              <a:buClr>
                <a:srgbClr val="0070C0"/>
              </a:buClr>
              <a:buSzPct val="68000"/>
              <a:buFont typeface="Wingdings" panose="05000000000000000000" pitchFamily="2" charset="2"/>
              <a:buChar char="Ø"/>
              <a:defRPr/>
            </a:pPr>
            <a:r>
              <a:rPr lang="en-US" sz="2400" dirty="0">
                <a:solidFill>
                  <a:srgbClr val="00263A"/>
                </a:solidFill>
              </a:rPr>
              <a:t>Drop step</a:t>
            </a:r>
          </a:p>
          <a:p>
            <a:pPr marL="452628" lvl="0" indent="-342900">
              <a:lnSpc>
                <a:spcPct val="90000"/>
              </a:lnSpc>
              <a:spcBef>
                <a:spcPct val="20000"/>
              </a:spcBef>
              <a:buClr>
                <a:srgbClr val="0070C0"/>
              </a:buClr>
              <a:buSzPct val="68000"/>
              <a:buFont typeface="Wingdings" panose="05000000000000000000" pitchFamily="2" charset="2"/>
              <a:buChar char="Ø"/>
              <a:defRPr/>
            </a:pPr>
            <a:r>
              <a:rPr lang="en-US" sz="2400" dirty="0">
                <a:solidFill>
                  <a:srgbClr val="00263A"/>
                </a:solidFill>
              </a:rPr>
              <a:t>Obstructed path</a:t>
            </a:r>
          </a:p>
        </p:txBody>
      </p:sp>
      <p:pic>
        <p:nvPicPr>
          <p:cNvPr id="4" name="Content Placeholder 9">
            <a:extLst>
              <a:ext uri="{FF2B5EF4-FFF2-40B4-BE49-F238E27FC236}">
                <a16:creationId xmlns:a16="http://schemas.microsoft.com/office/drawing/2014/main" id="{B0B45F93-12FC-4A41-8C83-109B0AFE5DD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6657853" y="457201"/>
            <a:ext cx="3951288" cy="5288419"/>
          </a:xfrm>
          <a:prstGeom prst="rect">
            <a:avLst/>
          </a:prstGeom>
        </p:spPr>
      </p:pic>
      <p:sp>
        <p:nvSpPr>
          <p:cNvPr id="6" name="Title 1">
            <a:extLst>
              <a:ext uri="{FF2B5EF4-FFF2-40B4-BE49-F238E27FC236}">
                <a16:creationId xmlns:a16="http://schemas.microsoft.com/office/drawing/2014/main" id="{11219B17-FC1E-4CEB-988D-94926D480D41}"/>
              </a:ext>
            </a:extLst>
          </p:cNvPr>
          <p:cNvSpPr txBox="1">
            <a:spLocks/>
          </p:cNvSpPr>
          <p:nvPr/>
        </p:nvSpPr>
        <p:spPr>
          <a:xfrm>
            <a:off x="2167735" y="2590209"/>
            <a:ext cx="9153407" cy="114300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kern="1200">
                <a:solidFill>
                  <a:srgbClr val="00263A"/>
                </a:solidFill>
                <a:latin typeface="+mj-lt"/>
                <a:ea typeface="+mj-ea"/>
                <a:cs typeface="+mj-cs"/>
              </a:defRPr>
            </a:lvl1pPr>
          </a:lstStyle>
          <a:p>
            <a:r>
              <a:rPr lang="en-US" sz="2400" b="1" dirty="0"/>
              <a:t>Trips may be caused by: </a:t>
            </a:r>
            <a:br>
              <a:rPr lang="en-US" sz="2400" b="1" dirty="0"/>
            </a:br>
            <a:endParaRPr lang="en-US" sz="2400" dirty="0"/>
          </a:p>
        </p:txBody>
      </p:sp>
      <p:sp>
        <p:nvSpPr>
          <p:cNvPr id="2" name="Rectangle 1">
            <a:extLst>
              <a:ext uri="{FF2B5EF4-FFF2-40B4-BE49-F238E27FC236}">
                <a16:creationId xmlns:a16="http://schemas.microsoft.com/office/drawing/2014/main" id="{8057AFC2-73FE-4AA6-95EA-BD79A8D9C071}"/>
              </a:ext>
            </a:extLst>
          </p:cNvPr>
          <p:cNvSpPr/>
          <p:nvPr/>
        </p:nvSpPr>
        <p:spPr>
          <a:xfrm>
            <a:off x="2167733" y="3409616"/>
            <a:ext cx="6096000" cy="3194721"/>
          </a:xfrm>
          <a:prstGeom prst="rect">
            <a:avLst/>
          </a:prstGeom>
        </p:spPr>
        <p:txBody>
          <a:bodyPr>
            <a:spAutoFit/>
          </a:bodyPr>
          <a:lstStyle/>
          <a:p>
            <a:pPr marL="566737" indent="-457200" fontAlgn="base">
              <a:lnSpc>
                <a:spcPct val="90000"/>
              </a:lnSpc>
              <a:spcBef>
                <a:spcPct val="20000"/>
              </a:spcBef>
              <a:spcAft>
                <a:spcPct val="0"/>
              </a:spcAft>
              <a:buClr>
                <a:srgbClr val="0070C0"/>
              </a:buClr>
              <a:buSzPct val="68000"/>
              <a:buFont typeface="Wingdings" panose="05000000000000000000" pitchFamily="2" charset="2"/>
              <a:buChar char="Ø"/>
            </a:pPr>
            <a:r>
              <a:rPr lang="en-US" sz="2400" dirty="0">
                <a:solidFill>
                  <a:srgbClr val="17375E"/>
                </a:solidFill>
              </a:rPr>
              <a:t>Obstructed view     </a:t>
            </a:r>
          </a:p>
          <a:p>
            <a:pPr marL="566737" indent="-457200" fontAlgn="base">
              <a:lnSpc>
                <a:spcPct val="90000"/>
              </a:lnSpc>
              <a:spcBef>
                <a:spcPct val="20000"/>
              </a:spcBef>
              <a:spcAft>
                <a:spcPct val="0"/>
              </a:spcAft>
              <a:buClr>
                <a:srgbClr val="0070C0"/>
              </a:buClr>
              <a:buSzPct val="68000"/>
              <a:buFont typeface="Wingdings" panose="05000000000000000000" pitchFamily="2" charset="2"/>
              <a:buChar char="Ø"/>
            </a:pPr>
            <a:r>
              <a:rPr lang="en-US" sz="2400" dirty="0">
                <a:solidFill>
                  <a:srgbClr val="17375E"/>
                </a:solidFill>
              </a:rPr>
              <a:t>Poor lighting</a:t>
            </a:r>
          </a:p>
          <a:p>
            <a:pPr marL="566737" indent="-457200" fontAlgn="base">
              <a:lnSpc>
                <a:spcPct val="90000"/>
              </a:lnSpc>
              <a:spcBef>
                <a:spcPct val="20000"/>
              </a:spcBef>
              <a:spcAft>
                <a:spcPct val="0"/>
              </a:spcAft>
              <a:buClr>
                <a:srgbClr val="0070C0"/>
              </a:buClr>
              <a:buSzPct val="68000"/>
              <a:buFont typeface="Wingdings" panose="05000000000000000000" pitchFamily="2" charset="2"/>
              <a:buChar char="Ø"/>
            </a:pPr>
            <a:r>
              <a:rPr lang="en-US" sz="2400" dirty="0">
                <a:solidFill>
                  <a:srgbClr val="17375E"/>
                </a:solidFill>
              </a:rPr>
              <a:t>Cluttered areas</a:t>
            </a:r>
          </a:p>
          <a:p>
            <a:pPr marL="566737" indent="-457200" fontAlgn="base">
              <a:lnSpc>
                <a:spcPct val="90000"/>
              </a:lnSpc>
              <a:spcBef>
                <a:spcPct val="20000"/>
              </a:spcBef>
              <a:spcAft>
                <a:spcPct val="0"/>
              </a:spcAft>
              <a:buClr>
                <a:srgbClr val="0070C0"/>
              </a:buClr>
              <a:buSzPct val="68000"/>
              <a:buFont typeface="Wingdings" panose="05000000000000000000" pitchFamily="2" charset="2"/>
              <a:buChar char="Ø"/>
            </a:pPr>
            <a:r>
              <a:rPr lang="en-US" sz="2400" dirty="0">
                <a:solidFill>
                  <a:srgbClr val="17375E"/>
                </a:solidFill>
              </a:rPr>
              <a:t>Uncovered cables</a:t>
            </a:r>
          </a:p>
          <a:p>
            <a:pPr marL="566737" indent="-457200" fontAlgn="base">
              <a:lnSpc>
                <a:spcPct val="90000"/>
              </a:lnSpc>
              <a:spcBef>
                <a:spcPct val="20000"/>
              </a:spcBef>
              <a:spcAft>
                <a:spcPct val="0"/>
              </a:spcAft>
              <a:buClr>
                <a:srgbClr val="0070C0"/>
              </a:buClr>
              <a:buSzPct val="68000"/>
              <a:buFont typeface="Wingdings" panose="05000000000000000000" pitchFamily="2" charset="2"/>
              <a:buChar char="Ø"/>
            </a:pPr>
            <a:r>
              <a:rPr lang="en-US" sz="2400" dirty="0">
                <a:solidFill>
                  <a:srgbClr val="17375E"/>
                </a:solidFill>
              </a:rPr>
              <a:t>Unclosed drawers</a:t>
            </a:r>
          </a:p>
          <a:p>
            <a:pPr marL="566737" indent="-457200" fontAlgn="base">
              <a:lnSpc>
                <a:spcPct val="90000"/>
              </a:lnSpc>
              <a:spcBef>
                <a:spcPct val="20000"/>
              </a:spcBef>
              <a:spcAft>
                <a:spcPct val="0"/>
              </a:spcAft>
              <a:buClr>
                <a:srgbClr val="0070C0"/>
              </a:buClr>
              <a:buSzPct val="68000"/>
              <a:buFont typeface="Wingdings" panose="05000000000000000000" pitchFamily="2" charset="2"/>
              <a:buChar char="Ø"/>
            </a:pPr>
            <a:r>
              <a:rPr lang="en-US" sz="2400" dirty="0">
                <a:solidFill>
                  <a:srgbClr val="17375E"/>
                </a:solidFill>
              </a:rPr>
              <a:t>Wrinkled carpeting or lifted floor mats</a:t>
            </a:r>
          </a:p>
          <a:p>
            <a:pPr marL="566737" indent="-457200" fontAlgn="base">
              <a:lnSpc>
                <a:spcPct val="90000"/>
              </a:lnSpc>
              <a:spcBef>
                <a:spcPct val="20000"/>
              </a:spcBef>
              <a:spcAft>
                <a:spcPct val="0"/>
              </a:spcAft>
              <a:buClr>
                <a:srgbClr val="0070C0"/>
              </a:buClr>
              <a:buSzPct val="68000"/>
              <a:buFont typeface="Wingdings" panose="05000000000000000000" pitchFamily="2" charset="2"/>
              <a:buChar char="Ø"/>
            </a:pPr>
            <a:r>
              <a:rPr lang="en-US" sz="2400" dirty="0">
                <a:solidFill>
                  <a:srgbClr val="17375E"/>
                </a:solidFill>
              </a:rPr>
              <a:t>Uneven walking surfaces (steps, thresholds</a:t>
            </a:r>
            <a:r>
              <a:rPr lang="en-US" dirty="0">
                <a:solidFill>
                  <a:srgbClr val="17375E"/>
                </a:solidFill>
              </a:rPr>
              <a:t>)</a:t>
            </a:r>
          </a:p>
        </p:txBody>
      </p:sp>
      <p:pic>
        <p:nvPicPr>
          <p:cNvPr id="3" name="Audio 2">
            <a:hlinkClick r:id="" action="ppaction://media"/>
            <a:extLst>
              <a:ext uri="{FF2B5EF4-FFF2-40B4-BE49-F238E27FC236}">
                <a16:creationId xmlns:a16="http://schemas.microsoft.com/office/drawing/2014/main" id="{E9C10444-75CE-4166-AB49-F8A654A48A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372222003"/>
      </p:ext>
    </p:extLst>
  </p:cSld>
  <p:clrMapOvr>
    <a:masterClrMapping/>
  </p:clrMapOvr>
  <mc:AlternateContent xmlns:mc="http://schemas.openxmlformats.org/markup-compatibility/2006" xmlns:p14="http://schemas.microsoft.com/office/powerpoint/2010/main">
    <mc:Choice Requires="p14">
      <p:transition spd="slow" p14:dur="2000" advTm="59373"/>
    </mc:Choice>
    <mc:Fallback xmlns="">
      <p:transition spd="slow" advTm="59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FC76-7265-4A33-8557-34143A43DFE3}"/>
              </a:ext>
            </a:extLst>
          </p:cNvPr>
          <p:cNvSpPr>
            <a:spLocks noGrp="1"/>
          </p:cNvSpPr>
          <p:nvPr>
            <p:ph type="title"/>
          </p:nvPr>
        </p:nvSpPr>
        <p:spPr>
          <a:xfrm>
            <a:off x="1981200" y="457200"/>
            <a:ext cx="8229600" cy="1143000"/>
          </a:xfrm>
        </p:spPr>
        <p:txBody>
          <a:bodyPr vert="horz" lIns="91440" tIns="45720" rIns="91440" bIns="45720" rtlCol="0" anchor="ctr">
            <a:normAutofit/>
          </a:bodyPr>
          <a:lstStyle/>
          <a:p>
            <a:pPr>
              <a:lnSpc>
                <a:spcPct val="90000"/>
              </a:lnSpc>
            </a:pPr>
            <a:r>
              <a:rPr lang="en-US" sz="3700" b="1" dirty="0"/>
              <a:t>Falls are categorized as:</a:t>
            </a:r>
            <a:br>
              <a:rPr lang="en-US" sz="3700" b="1" dirty="0"/>
            </a:br>
            <a:endParaRPr lang="en-US" sz="3700" dirty="0"/>
          </a:p>
        </p:txBody>
      </p:sp>
      <p:pic>
        <p:nvPicPr>
          <p:cNvPr id="6" name="Picture 5" descr="A picture containing person, skiing, crane, person&#10;&#10;Description automatically generated">
            <a:extLst>
              <a:ext uri="{FF2B5EF4-FFF2-40B4-BE49-F238E27FC236}">
                <a16:creationId xmlns:a16="http://schemas.microsoft.com/office/drawing/2014/main" id="{2F033FD6-AD9B-48CB-96AD-7520B4BD5D33}"/>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805" b="27872"/>
          <a:stretch/>
        </p:blipFill>
        <p:spPr>
          <a:xfrm>
            <a:off x="1981200" y="1400146"/>
            <a:ext cx="4038600" cy="4525963"/>
          </a:xfrm>
          <a:prstGeom prst="rect">
            <a:avLst/>
          </a:prstGeom>
          <a:ln>
            <a:noFill/>
          </a:ln>
          <a:effectLst>
            <a:softEdge rad="112500"/>
          </a:effectLst>
        </p:spPr>
      </p:pic>
      <p:sp>
        <p:nvSpPr>
          <p:cNvPr id="4" name="Text Box 13">
            <a:extLst>
              <a:ext uri="{FF2B5EF4-FFF2-40B4-BE49-F238E27FC236}">
                <a16:creationId xmlns:a16="http://schemas.microsoft.com/office/drawing/2014/main" id="{F943C875-F9D2-4260-BBAC-C0507E1D3B26}"/>
              </a:ext>
            </a:extLst>
          </p:cNvPr>
          <p:cNvSpPr txBox="1">
            <a:spLocks noChangeArrowheads="1"/>
          </p:cNvSpPr>
          <p:nvPr/>
        </p:nvSpPr>
        <p:spPr bwMode="auto">
          <a:xfrm>
            <a:off x="6172200" y="1600201"/>
            <a:ext cx="5713308" cy="4525963"/>
          </a:xfrm>
          <a:prstGeom prst="rect">
            <a:avLst/>
          </a:prstGeom>
        </p:spPr>
        <p:txBody>
          <a:bodyPr vert="horz" lIns="91440" tIns="45720" rIns="91440" bIns="45720" rtlCol="0">
            <a:normAutofit/>
          </a:bodyPr>
          <a:lstStyle/>
          <a:p>
            <a:pPr marL="365125" indent="-255588" fontAlgn="base">
              <a:spcBef>
                <a:spcPct val="20000"/>
              </a:spcBef>
              <a:spcAft>
                <a:spcPct val="0"/>
              </a:spcAft>
              <a:buClr>
                <a:srgbClr val="0070C0"/>
              </a:buClr>
              <a:buSzPct val="68000"/>
              <a:buFont typeface="Arial"/>
              <a:defRPr/>
            </a:pPr>
            <a:r>
              <a:rPr lang="en-US" sz="2600" b="1" dirty="0">
                <a:solidFill>
                  <a:srgbClr val="17375E"/>
                </a:solidFill>
              </a:rPr>
              <a:t>Type 1: Same level falls</a:t>
            </a:r>
          </a:p>
          <a:p>
            <a:pPr marL="849313" lvl="1" indent="-457200" fontAlgn="base">
              <a:spcBef>
                <a:spcPct val="20000"/>
              </a:spcBef>
              <a:spcAft>
                <a:spcPct val="0"/>
              </a:spcAft>
              <a:buClr>
                <a:srgbClr val="0070C0"/>
              </a:buClr>
              <a:buFont typeface="Wingdings" panose="05000000000000000000" pitchFamily="2" charset="2"/>
              <a:buChar char="Ø"/>
              <a:defRPr/>
            </a:pPr>
            <a:r>
              <a:rPr lang="en-US" sz="2600" dirty="0">
                <a:solidFill>
                  <a:srgbClr val="17375E"/>
                </a:solidFill>
              </a:rPr>
              <a:t>Slip or trip immediately precedes fall to the floor or walkway</a:t>
            </a:r>
          </a:p>
          <a:p>
            <a:pPr marL="365125" indent="-255588" fontAlgn="base">
              <a:spcBef>
                <a:spcPct val="20000"/>
              </a:spcBef>
              <a:spcAft>
                <a:spcPct val="0"/>
              </a:spcAft>
              <a:buClr>
                <a:srgbClr val="0070C0"/>
              </a:buClr>
              <a:buSzPct val="68000"/>
              <a:buFont typeface="Arial"/>
              <a:buChar char=""/>
              <a:defRPr/>
            </a:pPr>
            <a:endParaRPr lang="en-US" sz="2600" dirty="0">
              <a:solidFill>
                <a:srgbClr val="17375E"/>
              </a:solidFill>
            </a:endParaRPr>
          </a:p>
          <a:p>
            <a:pPr marL="365125" indent="-255588" fontAlgn="base">
              <a:spcBef>
                <a:spcPct val="20000"/>
              </a:spcBef>
              <a:spcAft>
                <a:spcPct val="0"/>
              </a:spcAft>
              <a:buClr>
                <a:srgbClr val="0070C0"/>
              </a:buClr>
              <a:buSzPct val="68000"/>
              <a:buFont typeface="Arial"/>
              <a:defRPr/>
            </a:pPr>
            <a:r>
              <a:rPr lang="en-US" sz="2600" b="1" dirty="0">
                <a:solidFill>
                  <a:srgbClr val="17375E"/>
                </a:solidFill>
              </a:rPr>
              <a:t>Type 2: Elevated falls to a lower level.</a:t>
            </a:r>
          </a:p>
          <a:p>
            <a:pPr marL="849313" lvl="1" indent="-457200" fontAlgn="base">
              <a:spcBef>
                <a:spcPct val="20000"/>
              </a:spcBef>
              <a:spcAft>
                <a:spcPct val="0"/>
              </a:spcAft>
              <a:buClr>
                <a:srgbClr val="0070C0"/>
              </a:buClr>
              <a:buFont typeface="Wingdings" panose="05000000000000000000" pitchFamily="2" charset="2"/>
              <a:buChar char="Ø"/>
              <a:defRPr/>
            </a:pPr>
            <a:r>
              <a:rPr lang="en-US" sz="2600" dirty="0">
                <a:solidFill>
                  <a:srgbClr val="17375E"/>
                </a:solidFill>
              </a:rPr>
              <a:t>Falls are from a platform, dock, ladder, step or stair</a:t>
            </a:r>
          </a:p>
        </p:txBody>
      </p:sp>
      <p:sp>
        <p:nvSpPr>
          <p:cNvPr id="3" name="Slide Number Placeholder 2">
            <a:extLst>
              <a:ext uri="{FF2B5EF4-FFF2-40B4-BE49-F238E27FC236}">
                <a16:creationId xmlns:a16="http://schemas.microsoft.com/office/drawing/2014/main" id="{69EC1A5D-66F9-49AF-9D3F-0001F4A58ECD}"/>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8AA657F-6248-B54D-B5D5-705175724657}" type="slidenum">
              <a:rPr lang="en-US" smtClean="0">
                <a:solidFill>
                  <a:prstClr val="white"/>
                </a:solidFill>
              </a:rPr>
              <a:pPr>
                <a:spcAft>
                  <a:spcPts val="600"/>
                </a:spcAft>
              </a:pPr>
              <a:t>6</a:t>
            </a:fld>
            <a:endParaRPr lang="en-US" dirty="0">
              <a:solidFill>
                <a:prstClr val="white"/>
              </a:solidFill>
            </a:endParaRPr>
          </a:p>
        </p:txBody>
      </p:sp>
      <p:sp>
        <p:nvSpPr>
          <p:cNvPr id="7" name="TextBox 6">
            <a:extLst>
              <a:ext uri="{FF2B5EF4-FFF2-40B4-BE49-F238E27FC236}">
                <a16:creationId xmlns:a16="http://schemas.microsoft.com/office/drawing/2014/main" id="{A817E3AE-ADE3-4B61-A56F-D419EDD65B0B}"/>
              </a:ext>
            </a:extLst>
          </p:cNvPr>
          <p:cNvSpPr txBox="1"/>
          <p:nvPr/>
        </p:nvSpPr>
        <p:spPr>
          <a:xfrm>
            <a:off x="3579708" y="5926109"/>
            <a:ext cx="2440092" cy="200055"/>
          </a:xfrm>
          <a:prstGeom prst="rect">
            <a:avLst/>
          </a:prstGeom>
          <a:noFill/>
        </p:spPr>
        <p:txBody>
          <a:bodyPr wrap="none" rtlCol="0">
            <a:spAutoFit/>
          </a:bodyPr>
          <a:lstStyle/>
          <a:p>
            <a:pPr algn="r">
              <a:spcAft>
                <a:spcPts val="600"/>
              </a:spcAft>
            </a:pPr>
            <a:r>
              <a:rPr lang="en-US" sz="700" dirty="0">
                <a:hlinkClick r:id="rId6" tooltip="https://workforce.libretexts.org/Bookshelves/Construction/Building_Maintenance_and_Construction%3A_Tools_and_Maintenance_Tasks_(Interactive)/1%3A_Safety/01.9%3A_Ladder_Safety_and_Fall_Protection">
                  <a:extLst>
                    <a:ext uri="{A12FA001-AC4F-418D-AE19-62706E023703}">
                      <ahyp:hlinkClr xmlns:ahyp="http://schemas.microsoft.com/office/drawing/2018/hyperlinkcolor" val="tx"/>
                    </a:ext>
                  </a:extLst>
                </a:hlinkClick>
              </a:rPr>
              <a:t>This Photo</a:t>
            </a:r>
            <a:r>
              <a:rPr lang="en-US" sz="700" dirty="0"/>
              <a:t> by Unknown Author is licensed under </a:t>
            </a:r>
            <a:r>
              <a:rPr lang="en-US" sz="700" dirty="0">
                <a:hlinkClick r:id="rId7" tooltip="https://creativecommons.org/licenses/by-nc-sa/3.0/">
                  <a:extLst>
                    <a:ext uri="{A12FA001-AC4F-418D-AE19-62706E023703}">
                      <ahyp:hlinkClr xmlns:ahyp="http://schemas.microsoft.com/office/drawing/2018/hyperlinkcolor" val="tx"/>
                    </a:ext>
                  </a:extLst>
                </a:hlinkClick>
              </a:rPr>
              <a:t>CC BY-SA-NC</a:t>
            </a:r>
            <a:endParaRPr lang="en-US" sz="700" dirty="0"/>
          </a:p>
        </p:txBody>
      </p:sp>
      <p:pic>
        <p:nvPicPr>
          <p:cNvPr id="5" name="Audio 4">
            <a:hlinkClick r:id="" action="ppaction://media"/>
            <a:extLst>
              <a:ext uri="{FF2B5EF4-FFF2-40B4-BE49-F238E27FC236}">
                <a16:creationId xmlns:a16="http://schemas.microsoft.com/office/drawing/2014/main" id="{3079E5A0-18A0-4C1B-879B-1B261FCF83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13617388"/>
      </p:ext>
    </p:extLst>
  </p:cSld>
  <p:clrMapOvr>
    <a:masterClrMapping/>
  </p:clrMapOvr>
  <mc:AlternateContent xmlns:mc="http://schemas.openxmlformats.org/markup-compatibility/2006" xmlns:p14="http://schemas.microsoft.com/office/powerpoint/2010/main">
    <mc:Choice Requires="p14">
      <p:transition spd="slow" p14:dur="2000" advTm="31452"/>
    </mc:Choice>
    <mc:Fallback xmlns="">
      <p:transition spd="slow" advTm="31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AA657F-6248-B54D-B5D5-705175724657}" type="slidenum">
              <a:rPr lang="en-US" smtClean="0">
                <a:solidFill>
                  <a:prstClr val="white"/>
                </a:solidFill>
              </a:rPr>
              <a:pPr/>
              <a:t>7</a:t>
            </a:fld>
            <a:endParaRPr lang="en-US" altLang="en-US" dirty="0">
              <a:solidFill>
                <a:schemeClr val="tx1"/>
              </a:solidFill>
              <a:latin typeface="+mj-lt"/>
            </a:endParaRPr>
          </a:p>
        </p:txBody>
      </p:sp>
      <p:sp>
        <p:nvSpPr>
          <p:cNvPr id="5" name="Rectangle 7">
            <a:extLst>
              <a:ext uri="{FF2B5EF4-FFF2-40B4-BE49-F238E27FC236}">
                <a16:creationId xmlns:a16="http://schemas.microsoft.com/office/drawing/2014/main" id="{F5A5AF9F-6DB5-4E87-A8DC-60F87254F0AD}"/>
              </a:ext>
            </a:extLst>
          </p:cNvPr>
          <p:cNvSpPr>
            <a:spLocks noChangeArrowheads="1"/>
          </p:cNvSpPr>
          <p:nvPr/>
        </p:nvSpPr>
        <p:spPr bwMode="auto">
          <a:xfrm>
            <a:off x="1183155" y="340480"/>
            <a:ext cx="6236548" cy="6863417"/>
          </a:xfrm>
          <a:prstGeom prst="rect">
            <a:avLst/>
          </a:prstGeom>
          <a:noFill/>
          <a:ln w="9525">
            <a:noFill/>
            <a:miter lim="800000"/>
            <a:headEnd/>
            <a:tailEnd/>
          </a:ln>
        </p:spPr>
        <p:txBody>
          <a:bodyPr wrap="square">
            <a:spAutoFit/>
          </a:bodyPr>
          <a:lstStyle/>
          <a:p>
            <a:pPr eaLnBrk="0" fontAlgn="base" hangingPunct="0">
              <a:spcBef>
                <a:spcPct val="0"/>
              </a:spcBef>
              <a:spcAft>
                <a:spcPct val="0"/>
              </a:spcAft>
              <a:buClr>
                <a:srgbClr val="0070C0"/>
              </a:buClr>
              <a:defRPr/>
            </a:pPr>
            <a:r>
              <a:rPr lang="en-GB" sz="4000" b="1" dirty="0">
                <a:solidFill>
                  <a:srgbClr val="17375E"/>
                </a:solidFill>
                <a:latin typeface="+mj-lt"/>
                <a:ea typeface="+mj-ea"/>
                <a:cs typeface="+mj-cs"/>
              </a:rPr>
              <a:t>Other contributing factors:</a:t>
            </a:r>
          </a:p>
          <a:p>
            <a:pPr eaLnBrk="0" fontAlgn="base" hangingPunct="0">
              <a:spcBef>
                <a:spcPct val="0"/>
              </a:spcBef>
              <a:spcAft>
                <a:spcPct val="0"/>
              </a:spcAft>
              <a:buClr>
                <a:srgbClr val="0070C0"/>
              </a:buClr>
              <a:defRPr/>
            </a:pPr>
            <a:r>
              <a:rPr lang="en-GB" sz="2400" dirty="0">
                <a:solidFill>
                  <a:srgbClr val="3F3F3F"/>
                </a:solidFill>
                <a:latin typeface="Arial"/>
              </a:rPr>
              <a:t> </a:t>
            </a:r>
          </a:p>
          <a:p>
            <a:pPr eaLnBrk="0" fontAlgn="base" hangingPunct="0">
              <a:spcBef>
                <a:spcPct val="0"/>
              </a:spcBef>
              <a:spcAft>
                <a:spcPct val="0"/>
              </a:spcAft>
              <a:buClr>
                <a:srgbClr val="0070C0"/>
              </a:buClr>
              <a:buFont typeface="Wingdings" pitchFamily="2" charset="2"/>
              <a:buChar char="§"/>
              <a:defRPr/>
            </a:pPr>
            <a:r>
              <a:rPr lang="en-GB" sz="2400" dirty="0">
                <a:solidFill>
                  <a:srgbClr val="3F3F3F"/>
                </a:solidFill>
                <a:latin typeface="Arial"/>
              </a:rPr>
              <a:t>Impaired senses (sight, hearing or feeling)</a:t>
            </a:r>
          </a:p>
          <a:p>
            <a:pPr eaLnBrk="0" fontAlgn="base" hangingPunct="0">
              <a:spcBef>
                <a:spcPct val="0"/>
              </a:spcBef>
              <a:spcAft>
                <a:spcPct val="0"/>
              </a:spcAft>
              <a:buClr>
                <a:srgbClr val="0070C0"/>
              </a:buClr>
              <a:buFont typeface="Wingdings" pitchFamily="2" charset="2"/>
              <a:buChar char="§"/>
              <a:defRPr/>
            </a:pPr>
            <a:endParaRPr lang="en-GB" sz="800" dirty="0">
              <a:solidFill>
                <a:srgbClr val="3F3F3F"/>
              </a:solidFill>
              <a:latin typeface="Arial"/>
            </a:endParaRPr>
          </a:p>
          <a:p>
            <a:pPr eaLnBrk="0" fontAlgn="base" hangingPunct="0">
              <a:spcBef>
                <a:spcPct val="0"/>
              </a:spcBef>
              <a:spcAft>
                <a:spcPct val="0"/>
              </a:spcAft>
              <a:buClr>
                <a:srgbClr val="0070C0"/>
              </a:buClr>
              <a:buFont typeface="Wingdings" pitchFamily="2" charset="2"/>
              <a:buChar char="§"/>
              <a:defRPr/>
            </a:pPr>
            <a:r>
              <a:rPr lang="en-GB" sz="2400" dirty="0">
                <a:solidFill>
                  <a:srgbClr val="3F3F3F"/>
                </a:solidFill>
                <a:latin typeface="Arial"/>
              </a:rPr>
              <a:t> Fatigue or illness</a:t>
            </a:r>
          </a:p>
          <a:p>
            <a:pPr eaLnBrk="0" fontAlgn="base" hangingPunct="0">
              <a:spcBef>
                <a:spcPct val="0"/>
              </a:spcBef>
              <a:spcAft>
                <a:spcPct val="0"/>
              </a:spcAft>
              <a:buClr>
                <a:srgbClr val="0070C0"/>
              </a:buClr>
              <a:buFont typeface="Wingdings" pitchFamily="2" charset="2"/>
              <a:buChar char="§"/>
              <a:defRPr/>
            </a:pPr>
            <a:endParaRPr lang="en-GB" sz="800" dirty="0">
              <a:solidFill>
                <a:srgbClr val="3F3F3F"/>
              </a:solidFill>
              <a:latin typeface="Arial"/>
            </a:endParaRPr>
          </a:p>
          <a:p>
            <a:pPr eaLnBrk="0" fontAlgn="base" hangingPunct="0">
              <a:spcBef>
                <a:spcPct val="0"/>
              </a:spcBef>
              <a:spcAft>
                <a:spcPct val="0"/>
              </a:spcAft>
              <a:buClr>
                <a:srgbClr val="0070C0"/>
              </a:buClr>
              <a:buFont typeface="Wingdings" pitchFamily="2" charset="2"/>
              <a:buChar char="§"/>
              <a:defRPr/>
            </a:pPr>
            <a:r>
              <a:rPr lang="en-GB" sz="2400" dirty="0">
                <a:solidFill>
                  <a:srgbClr val="3F3F3F"/>
                </a:solidFill>
                <a:latin typeface="Arial"/>
              </a:rPr>
              <a:t> Being in a hurry and/or rushing around</a:t>
            </a:r>
          </a:p>
          <a:p>
            <a:pPr eaLnBrk="0" fontAlgn="base" hangingPunct="0">
              <a:spcBef>
                <a:spcPct val="0"/>
              </a:spcBef>
              <a:spcAft>
                <a:spcPct val="0"/>
              </a:spcAft>
              <a:buClr>
                <a:srgbClr val="0070C0"/>
              </a:buClr>
              <a:buFont typeface="Wingdings" pitchFamily="2" charset="2"/>
              <a:buChar char="§"/>
              <a:defRPr/>
            </a:pPr>
            <a:endParaRPr lang="en-GB" sz="800" dirty="0">
              <a:solidFill>
                <a:srgbClr val="3F3F3F"/>
              </a:solidFill>
              <a:latin typeface="Arial"/>
            </a:endParaRPr>
          </a:p>
          <a:p>
            <a:pPr eaLnBrk="0" fontAlgn="base" hangingPunct="0">
              <a:spcBef>
                <a:spcPct val="0"/>
              </a:spcBef>
              <a:spcAft>
                <a:spcPct val="0"/>
              </a:spcAft>
              <a:buClr>
                <a:srgbClr val="0070C0"/>
              </a:buClr>
              <a:buFont typeface="Wingdings" pitchFamily="2" charset="2"/>
              <a:buChar char="§"/>
              <a:defRPr/>
            </a:pPr>
            <a:r>
              <a:rPr lang="en-GB" sz="2400" dirty="0">
                <a:solidFill>
                  <a:srgbClr val="3F3F3F"/>
                </a:solidFill>
                <a:latin typeface="Arial"/>
              </a:rPr>
              <a:t> Medications, alcohol or drugs</a:t>
            </a:r>
          </a:p>
          <a:p>
            <a:pPr eaLnBrk="0" fontAlgn="base" hangingPunct="0">
              <a:spcBef>
                <a:spcPct val="0"/>
              </a:spcBef>
              <a:spcAft>
                <a:spcPct val="0"/>
              </a:spcAft>
              <a:buClr>
                <a:srgbClr val="0070C0"/>
              </a:buClr>
              <a:buFont typeface="Wingdings" pitchFamily="2" charset="2"/>
              <a:buChar char="§"/>
              <a:defRPr/>
            </a:pPr>
            <a:endParaRPr lang="en-GB" sz="800" dirty="0">
              <a:solidFill>
                <a:srgbClr val="3F3F3F"/>
              </a:solidFill>
              <a:latin typeface="Arial"/>
            </a:endParaRPr>
          </a:p>
          <a:p>
            <a:pPr eaLnBrk="0" fontAlgn="base" hangingPunct="0">
              <a:spcBef>
                <a:spcPct val="0"/>
              </a:spcBef>
              <a:spcAft>
                <a:spcPct val="0"/>
              </a:spcAft>
              <a:buClr>
                <a:srgbClr val="0070C0"/>
              </a:buClr>
              <a:buFont typeface="Wingdings" pitchFamily="2" charset="2"/>
              <a:buChar char="§"/>
              <a:defRPr/>
            </a:pPr>
            <a:r>
              <a:rPr lang="en-GB" sz="2400" dirty="0">
                <a:solidFill>
                  <a:srgbClr val="3F3F3F"/>
                </a:solidFill>
                <a:latin typeface="Arial"/>
              </a:rPr>
              <a:t> Behaviours/emotions</a:t>
            </a:r>
          </a:p>
          <a:p>
            <a:pPr eaLnBrk="0" fontAlgn="base" hangingPunct="0">
              <a:spcBef>
                <a:spcPct val="0"/>
              </a:spcBef>
              <a:spcAft>
                <a:spcPct val="0"/>
              </a:spcAft>
              <a:buClr>
                <a:srgbClr val="0070C0"/>
              </a:buClr>
              <a:buFont typeface="Wingdings" pitchFamily="2" charset="2"/>
              <a:buChar char="§"/>
              <a:defRPr/>
            </a:pPr>
            <a:endParaRPr lang="en-GB" sz="800" dirty="0">
              <a:solidFill>
                <a:srgbClr val="3F3F3F"/>
              </a:solidFill>
              <a:latin typeface="Arial"/>
            </a:endParaRPr>
          </a:p>
          <a:p>
            <a:pPr eaLnBrk="0" fontAlgn="base" hangingPunct="0">
              <a:spcBef>
                <a:spcPct val="0"/>
              </a:spcBef>
              <a:spcAft>
                <a:spcPct val="0"/>
              </a:spcAft>
              <a:buClr>
                <a:srgbClr val="0070C0"/>
              </a:buClr>
              <a:buFont typeface="Wingdings" pitchFamily="2" charset="2"/>
              <a:buChar char="§"/>
              <a:defRPr/>
            </a:pPr>
            <a:r>
              <a:rPr lang="en-GB" sz="2400" dirty="0">
                <a:solidFill>
                  <a:srgbClr val="3F3F3F"/>
                </a:solidFill>
                <a:latin typeface="Arial"/>
              </a:rPr>
              <a:t> Poor housekeeping (clutter)</a:t>
            </a:r>
          </a:p>
          <a:p>
            <a:pPr eaLnBrk="0" fontAlgn="base" hangingPunct="0">
              <a:spcBef>
                <a:spcPct val="0"/>
              </a:spcBef>
              <a:spcAft>
                <a:spcPct val="0"/>
              </a:spcAft>
              <a:buClr>
                <a:srgbClr val="0070C0"/>
              </a:buClr>
              <a:buFont typeface="Wingdings" pitchFamily="2" charset="2"/>
              <a:buChar char="§"/>
              <a:defRPr/>
            </a:pPr>
            <a:endParaRPr lang="en-GB" sz="800" dirty="0">
              <a:solidFill>
                <a:srgbClr val="3F3F3F"/>
              </a:solidFill>
              <a:latin typeface="Arial"/>
            </a:endParaRPr>
          </a:p>
          <a:p>
            <a:pPr eaLnBrk="0" fontAlgn="base" hangingPunct="0">
              <a:spcBef>
                <a:spcPct val="0"/>
              </a:spcBef>
              <a:spcAft>
                <a:spcPct val="0"/>
              </a:spcAft>
              <a:buClr>
                <a:srgbClr val="0070C0"/>
              </a:buClr>
              <a:buFont typeface="Wingdings" pitchFamily="2" charset="2"/>
              <a:buChar char="§"/>
              <a:defRPr/>
            </a:pPr>
            <a:r>
              <a:rPr lang="en-GB" sz="2400" dirty="0">
                <a:solidFill>
                  <a:srgbClr val="3F3F3F"/>
                </a:solidFill>
                <a:latin typeface="Arial"/>
              </a:rPr>
              <a:t> Improper or no signage </a:t>
            </a:r>
          </a:p>
          <a:p>
            <a:pPr eaLnBrk="0" fontAlgn="base" hangingPunct="0">
              <a:spcBef>
                <a:spcPct val="0"/>
              </a:spcBef>
              <a:spcAft>
                <a:spcPct val="0"/>
              </a:spcAft>
              <a:buClr>
                <a:srgbClr val="0070C0"/>
              </a:buClr>
              <a:buFont typeface="Wingdings" pitchFamily="2" charset="2"/>
              <a:buChar char="§"/>
              <a:defRPr/>
            </a:pPr>
            <a:endParaRPr lang="en-GB" sz="800" dirty="0">
              <a:solidFill>
                <a:srgbClr val="3F3F3F"/>
              </a:solidFill>
              <a:latin typeface="Arial"/>
            </a:endParaRPr>
          </a:p>
          <a:p>
            <a:pPr eaLnBrk="0" fontAlgn="base" hangingPunct="0">
              <a:spcBef>
                <a:spcPct val="0"/>
              </a:spcBef>
              <a:spcAft>
                <a:spcPct val="0"/>
              </a:spcAft>
              <a:buClr>
                <a:srgbClr val="0070C0"/>
              </a:buClr>
              <a:buFont typeface="Wingdings" pitchFamily="2" charset="2"/>
              <a:buChar char="§"/>
              <a:defRPr/>
            </a:pPr>
            <a:r>
              <a:rPr lang="en-GB" sz="2400" dirty="0">
                <a:solidFill>
                  <a:srgbClr val="3F3F3F"/>
                </a:solidFill>
                <a:latin typeface="Arial"/>
              </a:rPr>
              <a:t> Not holding onto handrails</a:t>
            </a:r>
          </a:p>
          <a:p>
            <a:pPr eaLnBrk="0" fontAlgn="base" hangingPunct="0">
              <a:spcBef>
                <a:spcPct val="0"/>
              </a:spcBef>
              <a:spcAft>
                <a:spcPct val="0"/>
              </a:spcAft>
              <a:buClr>
                <a:srgbClr val="0070C0"/>
              </a:buClr>
              <a:buFont typeface="Wingdings" pitchFamily="2" charset="2"/>
              <a:buChar char="§"/>
              <a:defRPr/>
            </a:pPr>
            <a:endParaRPr lang="en-GB" sz="800" dirty="0">
              <a:solidFill>
                <a:srgbClr val="3F3F3F"/>
              </a:solidFill>
              <a:latin typeface="Arial"/>
            </a:endParaRPr>
          </a:p>
          <a:p>
            <a:pPr eaLnBrk="0" fontAlgn="base" hangingPunct="0">
              <a:spcBef>
                <a:spcPct val="0"/>
              </a:spcBef>
              <a:spcAft>
                <a:spcPct val="0"/>
              </a:spcAft>
              <a:buClr>
                <a:srgbClr val="0070C0"/>
              </a:buClr>
              <a:buFont typeface="Wingdings" pitchFamily="2" charset="2"/>
              <a:buChar char="§"/>
              <a:defRPr/>
            </a:pPr>
            <a:r>
              <a:rPr lang="en-GB" sz="2400" dirty="0">
                <a:solidFill>
                  <a:srgbClr val="3F3F3F"/>
                </a:solidFill>
                <a:latin typeface="Arial"/>
              </a:rPr>
              <a:t> Lifting/carrying too much</a:t>
            </a:r>
          </a:p>
          <a:p>
            <a:pPr eaLnBrk="0" fontAlgn="base" hangingPunct="0">
              <a:spcBef>
                <a:spcPct val="0"/>
              </a:spcBef>
              <a:spcAft>
                <a:spcPct val="0"/>
              </a:spcAft>
              <a:buFont typeface="Arial" charset="0"/>
              <a:buChar char="•"/>
              <a:defRPr/>
            </a:pPr>
            <a:endParaRPr lang="en-GB" sz="2400" dirty="0">
              <a:solidFill>
                <a:srgbClr val="3F3F3F"/>
              </a:solidFill>
              <a:latin typeface="Arial"/>
            </a:endParaRPr>
          </a:p>
          <a:p>
            <a:pPr lvl="8">
              <a:defRPr/>
            </a:pPr>
            <a:endParaRPr lang="en-GB" sz="2400" dirty="0">
              <a:solidFill>
                <a:srgbClr val="3F3F3F"/>
              </a:solidFill>
              <a:latin typeface="Arial"/>
            </a:endParaRPr>
          </a:p>
          <a:p>
            <a:pPr eaLnBrk="0" fontAlgn="base" hangingPunct="0">
              <a:spcBef>
                <a:spcPct val="0"/>
              </a:spcBef>
              <a:spcAft>
                <a:spcPct val="0"/>
              </a:spcAft>
              <a:buFont typeface="Arial" charset="0"/>
              <a:buChar char="•"/>
              <a:defRPr/>
            </a:pPr>
            <a:endParaRPr lang="en-GB" sz="2400" dirty="0">
              <a:solidFill>
                <a:srgbClr val="3F3F3F"/>
              </a:solidFill>
              <a:latin typeface="Verdana" pitchFamily="34" charset="0"/>
            </a:endParaRPr>
          </a:p>
          <a:p>
            <a:pPr eaLnBrk="0" fontAlgn="base" hangingPunct="0">
              <a:spcBef>
                <a:spcPct val="0"/>
              </a:spcBef>
              <a:spcAft>
                <a:spcPct val="0"/>
              </a:spcAft>
              <a:defRPr/>
            </a:pPr>
            <a:r>
              <a:rPr lang="en-GB" sz="2400" dirty="0">
                <a:solidFill>
                  <a:srgbClr val="3F3F3F"/>
                </a:solidFill>
                <a:latin typeface="Verdana" pitchFamily="34" charset="0"/>
              </a:rPr>
              <a:t>  </a:t>
            </a:r>
            <a:endParaRPr lang="en-US" sz="2400" dirty="0">
              <a:solidFill>
                <a:srgbClr val="3F3F3F"/>
              </a:solidFill>
              <a:latin typeface="Verdana" pitchFamily="34" charset="0"/>
            </a:endParaRPr>
          </a:p>
        </p:txBody>
      </p:sp>
      <p:pic>
        <p:nvPicPr>
          <p:cNvPr id="6" name="Picture 5">
            <a:extLst>
              <a:ext uri="{FF2B5EF4-FFF2-40B4-BE49-F238E27FC236}">
                <a16:creationId xmlns:a16="http://schemas.microsoft.com/office/drawing/2014/main" id="{D2539D0B-A458-4337-91BD-91A779C5013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953794" y="3152604"/>
            <a:ext cx="4123509" cy="3092632"/>
          </a:xfrm>
          <a:prstGeom prst="rect">
            <a:avLst/>
          </a:prstGeom>
          <a:ln>
            <a:noFill/>
          </a:ln>
          <a:effectLst>
            <a:softEdge rad="112500"/>
          </a:effectLst>
        </p:spPr>
      </p:pic>
      <p:sp>
        <p:nvSpPr>
          <p:cNvPr id="8" name="TextBox 7">
            <a:extLst>
              <a:ext uri="{FF2B5EF4-FFF2-40B4-BE49-F238E27FC236}">
                <a16:creationId xmlns:a16="http://schemas.microsoft.com/office/drawing/2014/main" id="{8397C2EB-485C-41DC-B1D6-525B50637B6C}"/>
              </a:ext>
            </a:extLst>
          </p:cNvPr>
          <p:cNvSpPr txBox="1"/>
          <p:nvPr/>
        </p:nvSpPr>
        <p:spPr>
          <a:xfrm>
            <a:off x="8001000" y="6134123"/>
            <a:ext cx="4572000" cy="230832"/>
          </a:xfrm>
          <a:prstGeom prst="rect">
            <a:avLst/>
          </a:prstGeom>
          <a:noFill/>
        </p:spPr>
        <p:txBody>
          <a:bodyPr wrap="square" rtlCol="0">
            <a:spAutoFit/>
          </a:bodyPr>
          <a:lstStyle/>
          <a:p>
            <a:r>
              <a:rPr lang="en-US" sz="900" dirty="0">
                <a:hlinkClick r:id="rId6" tooltip="https://medium.com/the-algorithmic-society/why-you-must-clean-your-office-before-changing-the-world-2b495248910d">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7" tooltip="https://creativecommons.org/licenses/by-nd/3.0/">
                  <a:extLst>
                    <a:ext uri="{A12FA001-AC4F-418D-AE19-62706E023703}">
                      <ahyp:hlinkClr xmlns:ahyp="http://schemas.microsoft.com/office/drawing/2018/hyperlinkcolor" val="tx"/>
                    </a:ext>
                  </a:extLst>
                </a:hlinkClick>
              </a:rPr>
              <a:t>CC BY-ND</a:t>
            </a:r>
            <a:endParaRPr lang="en-US" sz="900" dirty="0"/>
          </a:p>
        </p:txBody>
      </p:sp>
      <p:pic>
        <p:nvPicPr>
          <p:cNvPr id="10" name="Picture 9">
            <a:extLst>
              <a:ext uri="{FF2B5EF4-FFF2-40B4-BE49-F238E27FC236}">
                <a16:creationId xmlns:a16="http://schemas.microsoft.com/office/drawing/2014/main" id="{727393DD-CF8E-4F0D-BC7D-6A306B18574F}"/>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225245" y="1169345"/>
            <a:ext cx="3810000" cy="2540000"/>
          </a:xfrm>
          <a:prstGeom prst="rect">
            <a:avLst/>
          </a:prstGeom>
          <a:ln>
            <a:noFill/>
          </a:ln>
          <a:effectLst>
            <a:softEdge rad="112500"/>
          </a:effectLst>
        </p:spPr>
      </p:pic>
      <p:sp>
        <p:nvSpPr>
          <p:cNvPr id="11" name="TextBox 10">
            <a:extLst>
              <a:ext uri="{FF2B5EF4-FFF2-40B4-BE49-F238E27FC236}">
                <a16:creationId xmlns:a16="http://schemas.microsoft.com/office/drawing/2014/main" id="{A1FF8C59-4A7B-4073-AC3F-430A8AB05F9E}"/>
              </a:ext>
            </a:extLst>
          </p:cNvPr>
          <p:cNvSpPr txBox="1"/>
          <p:nvPr/>
        </p:nvSpPr>
        <p:spPr>
          <a:xfrm>
            <a:off x="9098279" y="3541357"/>
            <a:ext cx="3810000" cy="230832"/>
          </a:xfrm>
          <a:prstGeom prst="rect">
            <a:avLst/>
          </a:prstGeom>
          <a:noFill/>
        </p:spPr>
        <p:txBody>
          <a:bodyPr wrap="square" rtlCol="0">
            <a:spAutoFit/>
          </a:bodyPr>
          <a:lstStyle/>
          <a:p>
            <a:r>
              <a:rPr lang="en-US" sz="900" dirty="0">
                <a:hlinkClick r:id="rId9" tooltip="https://www.relaxationdynamique.fr/fatigue-exercices-anti-coupdepompe/">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10" tooltip="https://creativecommons.org/licenses/by-nc/3.0/">
                  <a:extLst>
                    <a:ext uri="{A12FA001-AC4F-418D-AE19-62706E023703}">
                      <ahyp:hlinkClr xmlns:ahyp="http://schemas.microsoft.com/office/drawing/2018/hyperlinkcolor" val="tx"/>
                    </a:ext>
                  </a:extLst>
                </a:hlinkClick>
              </a:rPr>
              <a:t>CC BY-NC</a:t>
            </a:r>
            <a:endParaRPr lang="en-US" sz="900" dirty="0"/>
          </a:p>
        </p:txBody>
      </p:sp>
      <p:pic>
        <p:nvPicPr>
          <p:cNvPr id="12" name="Audio 11">
            <a:hlinkClick r:id="" action="ppaction://media"/>
            <a:extLst>
              <a:ext uri="{FF2B5EF4-FFF2-40B4-BE49-F238E27FC236}">
                <a16:creationId xmlns:a16="http://schemas.microsoft.com/office/drawing/2014/main" id="{6A704F59-848C-4AF4-A15C-355B5486404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34800" y="6400800"/>
            <a:ext cx="304800" cy="304800"/>
          </a:xfrm>
          <a:prstGeom prst="rect">
            <a:avLst/>
          </a:prstGeom>
        </p:spPr>
      </p:pic>
    </p:spTree>
  </p:cSld>
  <p:clrMapOvr>
    <a:masterClrMapping/>
  </p:clrMapOvr>
  <p:transition spd="med" advTm="5959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6941304-DEFF-48AC-9DD8-53DC6FD4168A}"/>
              </a:ext>
            </a:extLst>
          </p:cNvPr>
          <p:cNvSpPr>
            <a:spLocks noGrp="1"/>
          </p:cNvSpPr>
          <p:nvPr>
            <p:ph type="title"/>
          </p:nvPr>
        </p:nvSpPr>
        <p:spPr>
          <a:xfrm>
            <a:off x="846249" y="294951"/>
            <a:ext cx="11875455" cy="1143000"/>
          </a:xfrm>
        </p:spPr>
        <p:txBody>
          <a:bodyPr>
            <a:normAutofit fontScale="90000"/>
          </a:bodyPr>
          <a:lstStyle/>
          <a:p>
            <a:pPr lvl="0">
              <a:lnSpc>
                <a:spcPct val="90000"/>
              </a:lnSpc>
              <a:spcBef>
                <a:spcPct val="20000"/>
              </a:spcBef>
              <a:defRPr/>
            </a:pPr>
            <a:r>
              <a:rPr lang="en-US" sz="3600" b="1" dirty="0">
                <a:solidFill>
                  <a:srgbClr val="17375E"/>
                </a:solidFill>
              </a:rPr>
              <a:t>Common injuries associated with slips, trips and falls:</a:t>
            </a:r>
            <a:br>
              <a:rPr lang="en-US" b="1" dirty="0">
                <a:solidFill>
                  <a:srgbClr val="17375E"/>
                </a:solidFill>
              </a:rPr>
            </a:br>
            <a:endParaRPr lang="en-US" dirty="0"/>
          </a:p>
        </p:txBody>
      </p:sp>
      <p:sp>
        <p:nvSpPr>
          <p:cNvPr id="3" name="Slide Number Placeholder 2"/>
          <p:cNvSpPr>
            <a:spLocks noGrp="1"/>
          </p:cNvSpPr>
          <p:nvPr>
            <p:ph type="sldNum" sz="quarter" idx="12"/>
          </p:nvPr>
        </p:nvSpPr>
        <p:spPr>
          <a:xfrm>
            <a:off x="6553200" y="6356350"/>
            <a:ext cx="21336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rgbClr val="17375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8AA657F-6248-B54D-B5D5-705175724657}" type="slidenum">
              <a:rPr lang="en-US" smtClean="0"/>
              <a:pPr>
                <a:spcAft>
                  <a:spcPts val="600"/>
                </a:spcAft>
              </a:pPr>
              <a:t>8</a:t>
            </a:fld>
            <a:endParaRPr lang="en-US">
              <a:solidFill>
                <a:prstClr val="white"/>
              </a:solidFill>
            </a:endParaRPr>
          </a:p>
        </p:txBody>
      </p:sp>
      <p:sp>
        <p:nvSpPr>
          <p:cNvPr id="6" name="Subtitle 2">
            <a:extLst>
              <a:ext uri="{FF2B5EF4-FFF2-40B4-BE49-F238E27FC236}">
                <a16:creationId xmlns:a16="http://schemas.microsoft.com/office/drawing/2014/main" id="{377FFDDC-5F37-49A1-B5B9-B6FEA6ADBD4A}"/>
              </a:ext>
            </a:extLst>
          </p:cNvPr>
          <p:cNvSpPr txBox="1">
            <a:spLocks/>
          </p:cNvSpPr>
          <p:nvPr/>
        </p:nvSpPr>
        <p:spPr bwMode="auto">
          <a:xfrm>
            <a:off x="1020679" y="1423484"/>
            <a:ext cx="5763298" cy="4525963"/>
          </a:xfrm>
          <a:prstGeom prst="rect">
            <a:avLst/>
          </a:prstGeom>
        </p:spPr>
        <p:txBody>
          <a:bodyPr vert="horz" lIns="91440" tIns="45720" rIns="91440" bIns="45720" numCol="1" rtlCol="0" anchorCtr="0" compatLnSpc="1">
            <a:prstTxWarp prst="textNoShape">
              <a:avLst/>
            </a:prstTxWarp>
            <a:normAutofit/>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eaLnBrk="1" fontAlgn="auto" hangingPunct="1">
              <a:lnSpc>
                <a:spcPct val="90000"/>
              </a:lnSpc>
              <a:spcBef>
                <a:spcPct val="20000"/>
              </a:spcBef>
              <a:spcAft>
                <a:spcPts val="0"/>
              </a:spcAft>
              <a:buClr>
                <a:srgbClr val="0070C0"/>
              </a:buClr>
              <a:buNone/>
              <a:defRPr/>
            </a:pPr>
            <a:endParaRPr lang="en-US" sz="2800" b="1" dirty="0">
              <a:solidFill>
                <a:srgbClr val="17375E"/>
              </a:solidFill>
            </a:endParaRPr>
          </a:p>
          <a:p>
            <a:pPr marL="736092" lvl="1" indent="-342900" eaLnBrk="1" fontAlgn="auto" hangingPunct="1">
              <a:lnSpc>
                <a:spcPct val="90000"/>
              </a:lnSpc>
              <a:spcBef>
                <a:spcPct val="20000"/>
              </a:spcBef>
              <a:spcAft>
                <a:spcPts val="0"/>
              </a:spcAft>
              <a:buClr>
                <a:srgbClr val="0070C0"/>
              </a:buClr>
              <a:buFont typeface="Wingdings" panose="05000000000000000000" pitchFamily="2" charset="2"/>
              <a:buChar char="Ø"/>
              <a:defRPr/>
            </a:pPr>
            <a:r>
              <a:rPr lang="en-US" sz="2800" dirty="0">
                <a:solidFill>
                  <a:srgbClr val="17375E"/>
                </a:solidFill>
              </a:rPr>
              <a:t> Sprain and strains</a:t>
            </a:r>
          </a:p>
          <a:p>
            <a:pPr marL="736092" lvl="1" indent="-342900" eaLnBrk="1" fontAlgn="auto" hangingPunct="1">
              <a:lnSpc>
                <a:spcPct val="90000"/>
              </a:lnSpc>
              <a:spcBef>
                <a:spcPct val="20000"/>
              </a:spcBef>
              <a:spcAft>
                <a:spcPts val="0"/>
              </a:spcAft>
              <a:buClr>
                <a:srgbClr val="0070C0"/>
              </a:buClr>
              <a:buFont typeface="Wingdings" panose="05000000000000000000" pitchFamily="2" charset="2"/>
              <a:buChar char="Ø"/>
              <a:defRPr/>
            </a:pPr>
            <a:r>
              <a:rPr lang="en-US" sz="2800" dirty="0">
                <a:solidFill>
                  <a:srgbClr val="17375E"/>
                </a:solidFill>
              </a:rPr>
              <a:t> Bruises and contusions</a:t>
            </a:r>
          </a:p>
          <a:p>
            <a:pPr marL="736092" lvl="1" indent="-342900" eaLnBrk="1" fontAlgn="auto" hangingPunct="1">
              <a:lnSpc>
                <a:spcPct val="90000"/>
              </a:lnSpc>
              <a:spcBef>
                <a:spcPct val="20000"/>
              </a:spcBef>
              <a:spcAft>
                <a:spcPts val="0"/>
              </a:spcAft>
              <a:buClr>
                <a:srgbClr val="0070C0"/>
              </a:buClr>
              <a:buFont typeface="Wingdings" panose="05000000000000000000" pitchFamily="2" charset="2"/>
              <a:buChar char="Ø"/>
              <a:defRPr/>
            </a:pPr>
            <a:r>
              <a:rPr lang="en-US" sz="2800" dirty="0">
                <a:solidFill>
                  <a:srgbClr val="17375E"/>
                </a:solidFill>
              </a:rPr>
              <a:t> Abrasions and lacerations</a:t>
            </a:r>
          </a:p>
          <a:p>
            <a:pPr marL="736092" lvl="1" indent="-342900" eaLnBrk="1" fontAlgn="auto" hangingPunct="1">
              <a:lnSpc>
                <a:spcPct val="90000"/>
              </a:lnSpc>
              <a:spcBef>
                <a:spcPct val="20000"/>
              </a:spcBef>
              <a:spcAft>
                <a:spcPts val="0"/>
              </a:spcAft>
              <a:buClr>
                <a:srgbClr val="0070C0"/>
              </a:buClr>
              <a:buFont typeface="Wingdings" panose="05000000000000000000" pitchFamily="2" charset="2"/>
              <a:buChar char="Ø"/>
              <a:defRPr/>
            </a:pPr>
            <a:r>
              <a:rPr lang="en-US" sz="2800" dirty="0">
                <a:solidFill>
                  <a:srgbClr val="17375E"/>
                </a:solidFill>
              </a:rPr>
              <a:t> Fractures </a:t>
            </a:r>
          </a:p>
          <a:p>
            <a:pPr marL="0" indent="0" eaLnBrk="1" fontAlgn="auto" hangingPunct="1">
              <a:lnSpc>
                <a:spcPct val="90000"/>
              </a:lnSpc>
              <a:spcBef>
                <a:spcPct val="20000"/>
              </a:spcBef>
              <a:spcAft>
                <a:spcPts val="0"/>
              </a:spcAft>
              <a:buClr>
                <a:srgbClr val="0070C0"/>
              </a:buClr>
              <a:buNone/>
              <a:defRPr/>
            </a:pPr>
            <a:endParaRPr lang="en-US" sz="2800" b="1" dirty="0">
              <a:solidFill>
                <a:srgbClr val="17375E"/>
              </a:solidFill>
            </a:endParaRPr>
          </a:p>
          <a:p>
            <a:pPr marL="0" indent="0" eaLnBrk="1" fontAlgn="auto" hangingPunct="1">
              <a:lnSpc>
                <a:spcPct val="90000"/>
              </a:lnSpc>
              <a:spcBef>
                <a:spcPct val="20000"/>
              </a:spcBef>
              <a:spcAft>
                <a:spcPts val="0"/>
              </a:spcAft>
              <a:buClr>
                <a:srgbClr val="0070C0"/>
              </a:buClr>
              <a:buNone/>
              <a:defRPr/>
            </a:pPr>
            <a:r>
              <a:rPr lang="en-US" sz="2800" b="1" dirty="0">
                <a:solidFill>
                  <a:srgbClr val="17375E"/>
                </a:solidFill>
              </a:rPr>
              <a:t>Remember, the primary cause of any accident can be attributed to a lack of attention!</a:t>
            </a:r>
          </a:p>
          <a:p>
            <a:pPr marL="365760" indent="-256032" eaLnBrk="1" fontAlgn="auto" hangingPunct="1">
              <a:lnSpc>
                <a:spcPct val="90000"/>
              </a:lnSpc>
              <a:spcBef>
                <a:spcPct val="20000"/>
              </a:spcBef>
              <a:spcAft>
                <a:spcPts val="0"/>
              </a:spcAft>
              <a:buClr>
                <a:srgbClr val="0070C0"/>
              </a:buClr>
              <a:buFont typeface="Arial"/>
              <a:buChar char=""/>
              <a:defRPr/>
            </a:pPr>
            <a:endParaRPr lang="en-US" sz="1800" dirty="0">
              <a:solidFill>
                <a:srgbClr val="17375E"/>
              </a:solidFill>
            </a:endParaRPr>
          </a:p>
        </p:txBody>
      </p:sp>
      <p:pic>
        <p:nvPicPr>
          <p:cNvPr id="8" name="Picture 7" descr="A picture containing sitting, indoor, holding, table&#10;&#10;Description automatically generated">
            <a:extLst>
              <a:ext uri="{FF2B5EF4-FFF2-40B4-BE49-F238E27FC236}">
                <a16:creationId xmlns:a16="http://schemas.microsoft.com/office/drawing/2014/main" id="{8C26435A-5878-4A1D-A436-63C916C3576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418614" y="1767297"/>
            <a:ext cx="3886200" cy="4066309"/>
          </a:xfrm>
          <a:prstGeom prst="rect">
            <a:avLst/>
          </a:prstGeom>
          <a:noFill/>
        </p:spPr>
      </p:pic>
      <p:pic>
        <p:nvPicPr>
          <p:cNvPr id="9" name="Audio 8">
            <a:hlinkClick r:id="" action="ppaction://media"/>
            <a:extLst>
              <a:ext uri="{FF2B5EF4-FFF2-40B4-BE49-F238E27FC236}">
                <a16:creationId xmlns:a16="http://schemas.microsoft.com/office/drawing/2014/main" id="{BD2843B2-9478-4C4B-AB31-24989475D1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42470356"/>
      </p:ext>
    </p:extLst>
  </p:cSld>
  <p:clrMapOvr>
    <a:masterClrMapping/>
  </p:clrMapOvr>
  <p:transition spd="med" advClick="0" advTm="3126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007B2A2B-9913-4F43-A6D9-87F3143FF818}"/>
              </a:ext>
            </a:extLst>
          </p:cNvPr>
          <p:cNvSpPr txBox="1">
            <a:spLocks/>
          </p:cNvSpPr>
          <p:nvPr/>
        </p:nvSpPr>
        <p:spPr bwMode="auto">
          <a:xfrm>
            <a:off x="1855238" y="370061"/>
            <a:ext cx="6322112" cy="5574084"/>
          </a:xfrm>
          <a:prstGeom prst="rect">
            <a:avLst/>
          </a:prstGeom>
        </p:spPr>
        <p:txBody>
          <a:bodyPr vert="horz" lIns="91440" tIns="45720" rIns="91440" bIns="45720" numCol="1" rtlCol="0" anchorCtr="0" compatLnSpc="1">
            <a:prstTxWarp prst="textNoShape">
              <a:avLst/>
            </a:prstTxWarp>
            <a:normAutofit lnSpcReduction="10000"/>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eaLnBrk="1" hangingPunct="1">
              <a:lnSpc>
                <a:spcPct val="90000"/>
              </a:lnSpc>
              <a:spcBef>
                <a:spcPct val="20000"/>
              </a:spcBef>
              <a:buClr>
                <a:srgbClr val="0070C0"/>
              </a:buClr>
              <a:buNone/>
              <a:defRPr/>
            </a:pPr>
            <a:r>
              <a:rPr lang="en-US" sz="3500" b="1" dirty="0">
                <a:solidFill>
                  <a:srgbClr val="17375E"/>
                </a:solidFill>
              </a:rPr>
              <a:t>Prevention strategies </a:t>
            </a:r>
          </a:p>
          <a:p>
            <a:pPr marL="0" indent="0" eaLnBrk="1" hangingPunct="1">
              <a:lnSpc>
                <a:spcPct val="90000"/>
              </a:lnSpc>
              <a:spcBef>
                <a:spcPct val="20000"/>
              </a:spcBef>
              <a:buClr>
                <a:srgbClr val="0070C0"/>
              </a:buClr>
              <a:buNone/>
              <a:defRPr/>
            </a:pPr>
            <a:endParaRPr lang="en-US" sz="2000" dirty="0">
              <a:solidFill>
                <a:srgbClr val="17375E"/>
              </a:solidFill>
            </a:endParaRPr>
          </a:p>
          <a:p>
            <a:pPr marL="0" indent="0" eaLnBrk="1" hangingPunct="1">
              <a:lnSpc>
                <a:spcPct val="90000"/>
              </a:lnSpc>
              <a:spcBef>
                <a:spcPct val="20000"/>
              </a:spcBef>
              <a:buClr>
                <a:srgbClr val="0070C0"/>
              </a:buClr>
              <a:buNone/>
              <a:defRPr/>
            </a:pPr>
            <a:r>
              <a:rPr lang="en-US" sz="2600" dirty="0">
                <a:solidFill>
                  <a:srgbClr val="17375E"/>
                </a:solidFill>
              </a:rPr>
              <a:t>Although there is never any way to completely prevent accidents or injuries, there are ways to reduce the likelihood of them happening.</a:t>
            </a:r>
          </a:p>
          <a:p>
            <a:pPr marL="0" indent="0" eaLnBrk="1" hangingPunct="1">
              <a:lnSpc>
                <a:spcPct val="90000"/>
              </a:lnSpc>
              <a:spcBef>
                <a:spcPct val="20000"/>
              </a:spcBef>
              <a:buClr>
                <a:srgbClr val="0070C0"/>
              </a:buClr>
              <a:buNone/>
              <a:defRPr/>
            </a:pPr>
            <a:endParaRPr lang="en-US" sz="2600" dirty="0">
              <a:solidFill>
                <a:srgbClr val="17375E"/>
              </a:solidFill>
            </a:endParaRPr>
          </a:p>
          <a:p>
            <a:pPr eaLnBrk="1" hangingPunct="1">
              <a:lnSpc>
                <a:spcPct val="90000"/>
              </a:lnSpc>
              <a:spcBef>
                <a:spcPct val="20000"/>
              </a:spcBef>
              <a:buClr>
                <a:srgbClr val="0070C0"/>
              </a:buClr>
              <a:buFont typeface="Arial" panose="020B0604020202020204" pitchFamily="34" charset="0"/>
              <a:buChar char="•"/>
              <a:defRPr/>
            </a:pPr>
            <a:r>
              <a:rPr lang="en-US" sz="2600" dirty="0">
                <a:solidFill>
                  <a:srgbClr val="17375E"/>
                </a:solidFill>
              </a:rPr>
              <a:t>Promote injury awareness </a:t>
            </a:r>
          </a:p>
          <a:p>
            <a:pPr eaLnBrk="1" hangingPunct="1">
              <a:lnSpc>
                <a:spcPct val="90000"/>
              </a:lnSpc>
              <a:spcBef>
                <a:spcPct val="20000"/>
              </a:spcBef>
              <a:buClr>
                <a:srgbClr val="0070C0"/>
              </a:buClr>
              <a:buFont typeface="Arial" panose="020B0604020202020204" pitchFamily="34" charset="0"/>
              <a:buChar char="•"/>
              <a:defRPr/>
            </a:pPr>
            <a:r>
              <a:rPr lang="en-US" sz="2600" dirty="0">
                <a:solidFill>
                  <a:srgbClr val="17375E"/>
                </a:solidFill>
              </a:rPr>
              <a:t>Education of supervisors, risk managers, employees</a:t>
            </a:r>
          </a:p>
          <a:p>
            <a:pPr eaLnBrk="1" hangingPunct="1">
              <a:lnSpc>
                <a:spcPct val="90000"/>
              </a:lnSpc>
              <a:spcBef>
                <a:spcPct val="20000"/>
              </a:spcBef>
              <a:buClr>
                <a:srgbClr val="0070C0"/>
              </a:buClr>
              <a:buFont typeface="Arial" panose="020B0604020202020204" pitchFamily="34" charset="0"/>
              <a:buChar char="•"/>
              <a:defRPr/>
            </a:pPr>
            <a:r>
              <a:rPr lang="en-US" sz="2600" dirty="0">
                <a:solidFill>
                  <a:srgbClr val="17375E"/>
                </a:solidFill>
              </a:rPr>
              <a:t>Gather information about injuries</a:t>
            </a:r>
          </a:p>
          <a:p>
            <a:pPr eaLnBrk="1" hangingPunct="1">
              <a:lnSpc>
                <a:spcPct val="90000"/>
              </a:lnSpc>
              <a:spcBef>
                <a:spcPct val="20000"/>
              </a:spcBef>
              <a:buClr>
                <a:srgbClr val="0070C0"/>
              </a:buClr>
              <a:buFont typeface="Arial" panose="020B0604020202020204" pitchFamily="34" charset="0"/>
              <a:buChar char="•"/>
              <a:defRPr/>
            </a:pPr>
            <a:r>
              <a:rPr lang="en-US" sz="2600" dirty="0">
                <a:solidFill>
                  <a:srgbClr val="17375E"/>
                </a:solidFill>
              </a:rPr>
              <a:t>Determine how to reduce injuries</a:t>
            </a:r>
          </a:p>
          <a:p>
            <a:pPr eaLnBrk="1" hangingPunct="1">
              <a:lnSpc>
                <a:spcPct val="90000"/>
              </a:lnSpc>
              <a:spcBef>
                <a:spcPct val="20000"/>
              </a:spcBef>
              <a:buClr>
                <a:srgbClr val="0070C0"/>
              </a:buClr>
              <a:buFont typeface="Arial" panose="020B0604020202020204" pitchFamily="34" charset="0"/>
              <a:buChar char="•"/>
              <a:defRPr/>
            </a:pPr>
            <a:r>
              <a:rPr lang="en-US" sz="2600" dirty="0">
                <a:solidFill>
                  <a:srgbClr val="17375E"/>
                </a:solidFill>
              </a:rPr>
              <a:t>Implement &amp; train prevention strategies</a:t>
            </a:r>
          </a:p>
          <a:p>
            <a:pPr eaLnBrk="1" hangingPunct="1">
              <a:lnSpc>
                <a:spcPct val="90000"/>
              </a:lnSpc>
              <a:spcBef>
                <a:spcPct val="20000"/>
              </a:spcBef>
              <a:buClr>
                <a:srgbClr val="0070C0"/>
              </a:buClr>
              <a:buFont typeface="Arial" panose="020B0604020202020204" pitchFamily="34" charset="0"/>
              <a:buChar char="•"/>
              <a:defRPr/>
            </a:pPr>
            <a:r>
              <a:rPr lang="en-US" sz="2600" dirty="0">
                <a:solidFill>
                  <a:srgbClr val="17375E"/>
                </a:solidFill>
              </a:rPr>
              <a:t>Follow up to determine effectiveness</a:t>
            </a:r>
          </a:p>
        </p:txBody>
      </p:sp>
      <p:sp>
        <p:nvSpPr>
          <p:cNvPr id="4" name="Slide Number Placeholder 3">
            <a:extLst>
              <a:ext uri="{FF2B5EF4-FFF2-40B4-BE49-F238E27FC236}">
                <a16:creationId xmlns:a16="http://schemas.microsoft.com/office/drawing/2014/main" id="{9D19BEF0-6169-40E2-89AC-6B81ABF2A713}"/>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rgbClr val="17375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8AA657F-6248-B54D-B5D5-705175724657}" type="slidenum">
              <a:rPr lang="en-US" smtClean="0"/>
              <a:pPr>
                <a:spcAft>
                  <a:spcPts val="600"/>
                </a:spcAft>
              </a:pPr>
              <a:t>9</a:t>
            </a:fld>
            <a:endParaRPr lang="en-US"/>
          </a:p>
        </p:txBody>
      </p:sp>
      <p:pic>
        <p:nvPicPr>
          <p:cNvPr id="3" name="Picture 2">
            <a:extLst>
              <a:ext uri="{FF2B5EF4-FFF2-40B4-BE49-F238E27FC236}">
                <a16:creationId xmlns:a16="http://schemas.microsoft.com/office/drawing/2014/main" id="{3D703547-DD29-4105-907F-3E9A33FA8C1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033112" y="2560320"/>
            <a:ext cx="3953425" cy="2231772"/>
          </a:xfrm>
          <a:prstGeom prst="rect">
            <a:avLst/>
          </a:prstGeom>
          <a:ln>
            <a:noFill/>
          </a:ln>
          <a:effectLst>
            <a:softEdge rad="112500"/>
          </a:effectLst>
        </p:spPr>
      </p:pic>
      <p:sp>
        <p:nvSpPr>
          <p:cNvPr id="6" name="TextBox 5">
            <a:extLst>
              <a:ext uri="{FF2B5EF4-FFF2-40B4-BE49-F238E27FC236}">
                <a16:creationId xmlns:a16="http://schemas.microsoft.com/office/drawing/2014/main" id="{7DF991B9-B1EB-400E-A208-8542E442EED5}"/>
              </a:ext>
            </a:extLst>
          </p:cNvPr>
          <p:cNvSpPr txBox="1"/>
          <p:nvPr/>
        </p:nvSpPr>
        <p:spPr>
          <a:xfrm>
            <a:off x="7980316" y="4806570"/>
            <a:ext cx="5905500" cy="230832"/>
          </a:xfrm>
          <a:prstGeom prst="rect">
            <a:avLst/>
          </a:prstGeom>
          <a:noFill/>
        </p:spPr>
        <p:txBody>
          <a:bodyPr wrap="square" rtlCol="0">
            <a:spAutoFit/>
          </a:bodyPr>
          <a:lstStyle/>
          <a:p>
            <a:r>
              <a:rPr lang="en-US" sz="900" dirty="0">
                <a:hlinkClick r:id="rId6" tooltip="https://technofaq.org/posts/2019/10/four-simple-ways-to-improve-the-effectiveness-of-corporate-training/">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7" tooltip="https://creativecommons.org/licenses/by-nc-sa/3.0/">
                  <a:extLst>
                    <a:ext uri="{A12FA001-AC4F-418D-AE19-62706E023703}">
                      <ahyp:hlinkClr xmlns:ahyp="http://schemas.microsoft.com/office/drawing/2018/hyperlinkcolor" val="tx"/>
                    </a:ext>
                  </a:extLst>
                </a:hlinkClick>
              </a:rPr>
              <a:t>CC BY-SA-NC</a:t>
            </a:r>
            <a:endParaRPr lang="en-US" sz="900" dirty="0"/>
          </a:p>
        </p:txBody>
      </p:sp>
      <p:pic>
        <p:nvPicPr>
          <p:cNvPr id="9" name="Audio 8">
            <a:hlinkClick r:id="" action="ppaction://media"/>
            <a:extLst>
              <a:ext uri="{FF2B5EF4-FFF2-40B4-BE49-F238E27FC236}">
                <a16:creationId xmlns:a16="http://schemas.microsoft.com/office/drawing/2014/main" id="{09984FBC-81BF-43EA-B3A9-49BDB199A4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80053631"/>
      </p:ext>
    </p:extLst>
  </p:cSld>
  <p:clrMapOvr>
    <a:masterClrMapping/>
  </p:clrMapOvr>
  <mc:AlternateContent xmlns:mc="http://schemas.openxmlformats.org/markup-compatibility/2006" xmlns:p14="http://schemas.microsoft.com/office/powerpoint/2010/main">
    <mc:Choice Requires="p14">
      <p:transition spd="slow" p14:dur="2000" advTm="46903"/>
    </mc:Choice>
    <mc:Fallback xmlns="">
      <p:transition spd="slow" advTm="46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CompSource Mutu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mpSource Mutual" id="{D8ED3F6F-45AB-6248-B9D5-2FD448AA7C87}" vid="{AF884931-E776-6B4F-822F-C08AB1C845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TotalTime>
  <Words>1939</Words>
  <Application>Microsoft Office PowerPoint</Application>
  <PresentationFormat>Widescreen</PresentationFormat>
  <Paragraphs>235</Paragraphs>
  <Slides>13</Slides>
  <Notes>13</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Verdana</vt:lpstr>
      <vt:lpstr>Wingdings</vt:lpstr>
      <vt:lpstr>Wingdings 3</vt:lpstr>
      <vt:lpstr>CompSource Mutual</vt:lpstr>
      <vt:lpstr>   Slips, trips and fall prevention  Safety and risk control department  </vt:lpstr>
      <vt:lpstr>PowerPoint Presentation</vt:lpstr>
      <vt:lpstr>PowerPoint Presentation</vt:lpstr>
      <vt:lpstr>PowerPoint Presentation</vt:lpstr>
      <vt:lpstr>Trips are categorized as:  </vt:lpstr>
      <vt:lpstr>Falls are categorized as: </vt:lpstr>
      <vt:lpstr>PowerPoint Presentation</vt:lpstr>
      <vt:lpstr>Common injuries associated with slips, trips and falls: </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Slips, Trips, and Fall Prevention  Safety &amp; Risk Control Department</dc:title>
  <dc:creator>Amber Summers</dc:creator>
  <cp:lastModifiedBy>Amanda DeHerrera</cp:lastModifiedBy>
  <cp:revision>30</cp:revision>
  <dcterms:created xsi:type="dcterms:W3CDTF">2020-08-12T16:32:32Z</dcterms:created>
  <dcterms:modified xsi:type="dcterms:W3CDTF">2020-09-04T02:56:37Z</dcterms:modified>
</cp:coreProperties>
</file>