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61" r:id="rId3"/>
    <p:sldId id="262" r:id="rId4"/>
    <p:sldId id="273" r:id="rId5"/>
    <p:sldId id="264" r:id="rId6"/>
    <p:sldId id="265" r:id="rId7"/>
    <p:sldId id="266" r:id="rId8"/>
    <p:sldId id="260" r:id="rId9"/>
    <p:sldId id="267" r:id="rId10"/>
    <p:sldId id="259" r:id="rId11"/>
    <p:sldId id="268" r:id="rId12"/>
    <p:sldId id="269" r:id="rId13"/>
    <p:sldId id="270" r:id="rId14"/>
    <p:sldId id="271" r:id="rId15"/>
    <p:sldId id="274" r:id="rId16"/>
    <p:sldId id="272" r:id="rId17"/>
  </p:sldIdLst>
  <p:sldSz cx="12192000" cy="6858000"/>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721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6" autoAdjust="0"/>
    <p:restoredTop sz="75507" autoAdjust="0"/>
  </p:normalViewPr>
  <p:slideViewPr>
    <p:cSldViewPr snapToGrid="0" snapToObjects="1">
      <p:cViewPr varScale="1">
        <p:scale>
          <a:sx n="80" d="100"/>
          <a:sy n="80" d="100"/>
        </p:scale>
        <p:origin x="288" y="51"/>
      </p:cViewPr>
      <p:guideLst>
        <p:guide orient="horz" pos="2160"/>
        <p:guide pos="721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880E838-D1B3-40C5-905F-BF95751B4F1E}"/>
              </a:ext>
            </a:extLst>
          </p:cNvPr>
          <p:cNvSpPr>
            <a:spLocks noGrp="1"/>
          </p:cNvSpPr>
          <p:nvPr>
            <p:ph type="hdr" sz="quarter"/>
          </p:nvPr>
        </p:nvSpPr>
        <p:spPr>
          <a:xfrm>
            <a:off x="0" y="0"/>
            <a:ext cx="2971800"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D26809B-C675-4CC5-B60C-154331EC7D59}"/>
              </a:ext>
            </a:extLst>
          </p:cNvPr>
          <p:cNvSpPr>
            <a:spLocks noGrp="1"/>
          </p:cNvSpPr>
          <p:nvPr>
            <p:ph type="dt" idx="1"/>
          </p:nvPr>
        </p:nvSpPr>
        <p:spPr>
          <a:xfrm>
            <a:off x="3884613" y="0"/>
            <a:ext cx="2971800" cy="466725"/>
          </a:xfrm>
          <a:prstGeom prst="rect">
            <a:avLst/>
          </a:prstGeom>
        </p:spPr>
        <p:txBody>
          <a:bodyPr vert="horz" lIns="91440" tIns="45720" rIns="91440" bIns="45720" rtlCol="0"/>
          <a:lstStyle>
            <a:lvl1pPr algn="r">
              <a:defRPr sz="1200"/>
            </a:lvl1pPr>
          </a:lstStyle>
          <a:p>
            <a:fld id="{9B664CC4-355B-41FE-99D2-65EB539E68B9}" type="datetimeFigureOut">
              <a:rPr lang="en-US" smtClean="0"/>
              <a:t>9/3/2020</a:t>
            </a:fld>
            <a:endParaRPr lang="en-US"/>
          </a:p>
        </p:txBody>
      </p:sp>
      <p:sp>
        <p:nvSpPr>
          <p:cNvPr id="4" name="Slide Image Placeholder 3">
            <a:extLst>
              <a:ext uri="{FF2B5EF4-FFF2-40B4-BE49-F238E27FC236}">
                <a16:creationId xmlns:a16="http://schemas.microsoft.com/office/drawing/2014/main" id="{DAF9EBDC-0375-4F84-949E-D66DC44E67FB}"/>
              </a:ext>
            </a:extLst>
          </p:cNvPr>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a:extLst>
              <a:ext uri="{FF2B5EF4-FFF2-40B4-BE49-F238E27FC236}">
                <a16:creationId xmlns:a16="http://schemas.microsoft.com/office/drawing/2014/main" id="{FBE25400-D391-4E8A-857D-A6C824C12FCB}"/>
              </a:ext>
            </a:extLst>
          </p:cNvPr>
          <p:cNvSpPr>
            <a:spLocks noGrp="1"/>
          </p:cNvSpPr>
          <p:nvPr>
            <p:ph type="body" sz="quarter" idx="3"/>
          </p:nvPr>
        </p:nvSpPr>
        <p:spPr>
          <a:xfrm>
            <a:off x="685800" y="4473575"/>
            <a:ext cx="548640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E07B92F2-B565-4CFB-B6AE-44B70DA228EA}"/>
              </a:ext>
            </a:extLst>
          </p:cNvPr>
          <p:cNvSpPr>
            <a:spLocks noGrp="1"/>
          </p:cNvSpPr>
          <p:nvPr>
            <p:ph type="ftr" sz="quarter" idx="4"/>
          </p:nvPr>
        </p:nvSpPr>
        <p:spPr>
          <a:xfrm>
            <a:off x="0" y="8829675"/>
            <a:ext cx="2971800"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a:extLst>
              <a:ext uri="{FF2B5EF4-FFF2-40B4-BE49-F238E27FC236}">
                <a16:creationId xmlns:a16="http://schemas.microsoft.com/office/drawing/2014/main" id="{BCF27D7C-97E6-40D7-941F-8637296F3BBF}"/>
              </a:ext>
            </a:extLst>
          </p:cNvPr>
          <p:cNvSpPr>
            <a:spLocks noGrp="1"/>
          </p:cNvSpPr>
          <p:nvPr>
            <p:ph type="sldNum" sz="quarter" idx="5"/>
          </p:nvPr>
        </p:nvSpPr>
        <p:spPr>
          <a:xfrm>
            <a:off x="3884613" y="8829675"/>
            <a:ext cx="2971800" cy="466725"/>
          </a:xfrm>
          <a:prstGeom prst="rect">
            <a:avLst/>
          </a:prstGeom>
        </p:spPr>
        <p:txBody>
          <a:bodyPr vert="horz" lIns="91440" tIns="45720" rIns="91440" bIns="45720" rtlCol="0" anchor="b"/>
          <a:lstStyle>
            <a:lvl1pPr algn="r">
              <a:defRPr sz="1200"/>
            </a:lvl1pPr>
          </a:lstStyle>
          <a:p>
            <a:fld id="{23CCB9A1-F853-46B2-AA32-B9CCE83BF38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Greetings and welcome to our virtual training platform.  My name is X I am a risk and safety consultant at </a:t>
            </a:r>
            <a:r>
              <a:rPr lang="en-US" sz="1200" kern="1200" dirty="0" err="1">
                <a:solidFill>
                  <a:schemeClr val="tx1"/>
                </a:solidFill>
                <a:effectLst/>
                <a:latin typeface="+mn-lt"/>
                <a:ea typeface="+mn-ea"/>
                <a:cs typeface="+mn-cs"/>
              </a:rPr>
              <a:t>CompSource</a:t>
            </a:r>
            <a:r>
              <a:rPr lang="en-US" sz="1200" kern="1200" dirty="0">
                <a:solidFill>
                  <a:schemeClr val="tx1"/>
                </a:solidFill>
                <a:effectLst/>
                <a:latin typeface="+mn-lt"/>
                <a:ea typeface="+mn-ea"/>
                <a:cs typeface="+mn-cs"/>
              </a:rPr>
              <a:t> Mutual Insurance Company. Today we will be talking about scaffold safety including common hazards, how to keep workers safe while working on scaffolding, as well as safe construction tips. Let’s get started. </a:t>
            </a:r>
          </a:p>
          <a:p>
            <a:endParaRPr lang="en-US" dirty="0"/>
          </a:p>
        </p:txBody>
      </p:sp>
      <p:sp>
        <p:nvSpPr>
          <p:cNvPr id="4" name="Slide Number Placeholder 3"/>
          <p:cNvSpPr>
            <a:spLocks noGrp="1"/>
          </p:cNvSpPr>
          <p:nvPr>
            <p:ph type="sldNum" sz="quarter" idx="5"/>
          </p:nvPr>
        </p:nvSpPr>
        <p:spPr/>
        <p:txBody>
          <a:bodyPr/>
          <a:lstStyle/>
          <a:p>
            <a:fld id="{23CCB9A1-F853-46B2-AA32-B9CCE83BF387}" type="slidenum">
              <a:rPr lang="en-US" smtClean="0"/>
              <a:t>1</a:t>
            </a:fld>
            <a:endParaRPr lang="en-US"/>
          </a:p>
        </p:txBody>
      </p:sp>
    </p:spTree>
    <p:extLst>
      <p:ext uri="{BB962C8B-B14F-4D97-AF65-F5344CB8AC3E}">
        <p14:creationId xmlns:p14="http://schemas.microsoft.com/office/powerpoint/2010/main" val="395298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will look at key points for safe scaffold construction;</a:t>
            </a:r>
          </a:p>
          <a:p>
            <a:r>
              <a:rPr lang="en-US" dirty="0"/>
              <a:t>In order to safety construct scaffolding a competent person should be onsite to assess the areas foundation, weight requirements, distance from the work required and tie in points just to name a few </a:t>
            </a:r>
          </a:p>
          <a:p>
            <a:r>
              <a:rPr lang="en-US" dirty="0"/>
              <a:t>The proper construction methods must be followed which we will dig a little deeper into and must also be organized by a competent person</a:t>
            </a:r>
          </a:p>
          <a:p>
            <a:r>
              <a:rPr lang="en-US" dirty="0"/>
              <a:t>Additionally thought should be given to providing a proper access point to the scaffold to prevent workers using an alternate way which may create a fall or collapse hazard</a:t>
            </a:r>
          </a:p>
        </p:txBody>
      </p:sp>
      <p:sp>
        <p:nvSpPr>
          <p:cNvPr id="4" name="Slide Number Placeholder 3"/>
          <p:cNvSpPr>
            <a:spLocks noGrp="1"/>
          </p:cNvSpPr>
          <p:nvPr>
            <p:ph type="sldNum" sz="quarter" idx="5"/>
          </p:nvPr>
        </p:nvSpPr>
        <p:spPr/>
        <p:txBody>
          <a:bodyPr/>
          <a:lstStyle/>
          <a:p>
            <a:fld id="{23CCB9A1-F853-46B2-AA32-B9CCE83BF387}" type="slidenum">
              <a:rPr lang="en-US" smtClean="0"/>
              <a:t>10</a:t>
            </a:fld>
            <a:endParaRPr lang="en-US"/>
          </a:p>
        </p:txBody>
      </p:sp>
    </p:spTree>
    <p:extLst>
      <p:ext uri="{BB962C8B-B14F-4D97-AF65-F5344CB8AC3E}">
        <p14:creationId xmlns:p14="http://schemas.microsoft.com/office/powerpoint/2010/main" val="2921811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Platform requirements include:</a:t>
            </a:r>
          </a:p>
          <a:p>
            <a:r>
              <a:rPr lang="en-US" dirty="0"/>
              <a:t>That they be fully planked or decked with no more than 1 inch gaps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 able to support the weight of the system and 4 times the maximum load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They must be at least 18 inches wide and </a:t>
            </a:r>
          </a:p>
          <a:p>
            <a:pPr algn="l"/>
            <a:r>
              <a:rPr lang="en-US" sz="1200" b="1" dirty="0"/>
              <a:t>Each end of a platform, unless cleated or otherwise restrained by hooks, must extend over its support by at least 6 inches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regard to scaffold height; the structure should be no </a:t>
            </a:r>
            <a:r>
              <a:rPr lang="en-US" sz="1200" b="1" dirty="0"/>
              <a:t>more than four times its minimum base dimension unless guys, ties, or braces are used</a:t>
            </a:r>
          </a:p>
          <a:p>
            <a:endParaRPr lang="en-US" dirty="0"/>
          </a:p>
          <a:p>
            <a:endParaRPr lang="en-US" dirty="0"/>
          </a:p>
        </p:txBody>
      </p:sp>
      <p:sp>
        <p:nvSpPr>
          <p:cNvPr id="4" name="Slide Number Placeholder 3"/>
          <p:cNvSpPr>
            <a:spLocks noGrp="1"/>
          </p:cNvSpPr>
          <p:nvPr>
            <p:ph type="sldNum" sz="quarter" idx="5"/>
          </p:nvPr>
        </p:nvSpPr>
        <p:spPr/>
        <p:txBody>
          <a:bodyPr/>
          <a:lstStyle/>
          <a:p>
            <a:fld id="{23CCB9A1-F853-46B2-AA32-B9CCE83BF387}" type="slidenum">
              <a:rPr lang="en-US" smtClean="0"/>
              <a:t>11</a:t>
            </a:fld>
            <a:endParaRPr lang="en-US"/>
          </a:p>
        </p:txBody>
      </p:sp>
    </p:spTree>
    <p:extLst>
      <p:ext uri="{BB962C8B-B14F-4D97-AF65-F5344CB8AC3E}">
        <p14:creationId xmlns:p14="http://schemas.microsoft.com/office/powerpoint/2010/main" val="2730819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continue... There are specific requirements around access and supervision as well</a:t>
            </a:r>
          </a:p>
          <a:p>
            <a:r>
              <a:rPr lang="en-US" dirty="0"/>
              <a:t>It is important that all workers are aware of the appropriate access points and are instructed not to climb cross bracing as this could damage or compromise the structure. </a:t>
            </a:r>
          </a:p>
          <a:p>
            <a:r>
              <a:rPr lang="en-US" sz="1200" b="1" dirty="0">
                <a:effectLst>
                  <a:outerShdw blurRad="38100" dist="38100" dir="2700000" algn="tl">
                    <a:srgbClr val="C0C0C0"/>
                  </a:outerShdw>
                </a:effectLst>
              </a:rPr>
              <a:t>When using ladders, the bottom rung should be no more than 24 inches high. Some end frames are designed to be climbed and others are not.</a:t>
            </a:r>
          </a:p>
          <a:p>
            <a:r>
              <a:rPr lang="en-US" sz="1200" b="1" dirty="0">
                <a:effectLst>
                  <a:outerShdw blurRad="38100" dist="38100" dir="2700000" algn="tl">
                    <a:srgbClr val="C0C0C0"/>
                  </a:outerShdw>
                </a:effectLst>
              </a:rPr>
              <a:t>In relation to supervision, as stated before, all activity such as scaffold erecting, moving, dismantling, or altering should be done under the supervision of a competent person</a:t>
            </a:r>
            <a:endParaRPr lang="en-US" dirty="0"/>
          </a:p>
        </p:txBody>
      </p:sp>
      <p:sp>
        <p:nvSpPr>
          <p:cNvPr id="4" name="Slide Number Placeholder 3"/>
          <p:cNvSpPr>
            <a:spLocks noGrp="1"/>
          </p:cNvSpPr>
          <p:nvPr>
            <p:ph type="sldNum" sz="quarter" idx="5"/>
          </p:nvPr>
        </p:nvSpPr>
        <p:spPr/>
        <p:txBody>
          <a:bodyPr/>
          <a:lstStyle/>
          <a:p>
            <a:fld id="{C997DD1F-CFE2-41F3-8CA6-38A510176C8D}" type="slidenum">
              <a:rPr lang="en-US" smtClean="0"/>
              <a:t>12</a:t>
            </a:fld>
            <a:endParaRPr lang="en-US"/>
          </a:p>
        </p:txBody>
      </p:sp>
    </p:spTree>
    <p:extLst>
      <p:ext uri="{BB962C8B-B14F-4D97-AF65-F5344CB8AC3E}">
        <p14:creationId xmlns:p14="http://schemas.microsoft.com/office/powerpoint/2010/main" val="1172747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Weather conditions must be taken into consideration when working from scaffolding as well.</a:t>
            </a:r>
          </a:p>
          <a:p>
            <a:r>
              <a:rPr lang="en-US" dirty="0"/>
              <a:t>It is critical that work is stopped any time there is snow or ice covering platforms or during storms or high winds. </a:t>
            </a:r>
          </a:p>
          <a:p>
            <a:r>
              <a:rPr lang="en-US" dirty="0"/>
              <a:t>Scaffold coverings can help with this however special wind load considerations must then be factored in as well.</a:t>
            </a:r>
          </a:p>
        </p:txBody>
      </p:sp>
      <p:sp>
        <p:nvSpPr>
          <p:cNvPr id="4" name="Slide Number Placeholder 3"/>
          <p:cNvSpPr>
            <a:spLocks noGrp="1"/>
          </p:cNvSpPr>
          <p:nvPr>
            <p:ph type="sldNum" sz="quarter" idx="5"/>
          </p:nvPr>
        </p:nvSpPr>
        <p:spPr/>
        <p:txBody>
          <a:bodyPr/>
          <a:lstStyle/>
          <a:p>
            <a:fld id="{23CCB9A1-F853-46B2-AA32-B9CCE83BF387}" type="slidenum">
              <a:rPr lang="en-US" smtClean="0"/>
              <a:t>13</a:t>
            </a:fld>
            <a:endParaRPr lang="en-US"/>
          </a:p>
        </p:txBody>
      </p:sp>
    </p:spTree>
    <p:extLst>
      <p:ext uri="{BB962C8B-B14F-4D97-AF65-F5344CB8AC3E}">
        <p14:creationId xmlns:p14="http://schemas.microsoft.com/office/powerpoint/2010/main" val="1736673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conclude lets review the primary hazards that we covered.</a:t>
            </a:r>
          </a:p>
          <a:p>
            <a:r>
              <a:rPr lang="en-US" dirty="0"/>
              <a:t>Falls from elevation </a:t>
            </a:r>
          </a:p>
          <a:p>
            <a:r>
              <a:rPr lang="en-US" dirty="0"/>
              <a:t>Bad planking</a:t>
            </a:r>
          </a:p>
          <a:p>
            <a:r>
              <a:rPr lang="en-US" dirty="0"/>
              <a:t>Scaffold collapse</a:t>
            </a:r>
          </a:p>
          <a:p>
            <a:r>
              <a:rPr lang="en-US" dirty="0"/>
              <a:t>Being struck by tools or debris and;</a:t>
            </a:r>
          </a:p>
          <a:p>
            <a:r>
              <a:rPr lang="en-US" dirty="0"/>
              <a:t>Electrocution</a:t>
            </a:r>
          </a:p>
          <a:p>
            <a:r>
              <a:rPr lang="en-US" sz="1200" b="0" kern="1200" dirty="0">
                <a:solidFill>
                  <a:srgbClr val="000000"/>
                </a:solidFill>
                <a:latin typeface="Times New Roman" pitchFamily="18" charset="0"/>
                <a:ea typeface="+mn-ea"/>
                <a:cs typeface="+mn-cs"/>
              </a:rPr>
              <a:t>Scaffolding can be a critical piece to your job. They can provide efficiency, safety, and allow easier access to the work area. However, managed and constructed improperly, they can have devastating affects. Putting the time and effort into training employees as well as designating a competent person to assess hazards, plan, and execute the construction and dismantling of scaffolding can save lives.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rgbClr val="000000"/>
              </a:solidFill>
              <a:latin typeface="Times New Roman" pitchFamily="18"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23CCB9A1-F853-46B2-AA32-B9CCE83BF387}" type="slidenum">
              <a:rPr lang="en-US" smtClean="0"/>
              <a:t>14</a:t>
            </a:fld>
            <a:endParaRPr lang="en-US"/>
          </a:p>
        </p:txBody>
      </p:sp>
    </p:spTree>
    <p:extLst>
      <p:ext uri="{BB962C8B-B14F-4D97-AF65-F5344CB8AC3E}">
        <p14:creationId xmlns:p14="http://schemas.microsoft.com/office/powerpoint/2010/main" val="1258018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buNone/>
            </a:pPr>
            <a:r>
              <a:rPr lang="en-US" dirty="0"/>
              <a:t>For more information on scaffolding and compliance you can go to the OSHA website at osha.gov and by using the direct links below:</a:t>
            </a:r>
            <a:endParaRPr lang="en-US" sz="1200" dirty="0"/>
          </a:p>
          <a:p>
            <a:endParaRPr lang="en-US" dirty="0"/>
          </a:p>
        </p:txBody>
      </p:sp>
      <p:sp>
        <p:nvSpPr>
          <p:cNvPr id="4" name="Slide Number Placeholder 3"/>
          <p:cNvSpPr>
            <a:spLocks noGrp="1"/>
          </p:cNvSpPr>
          <p:nvPr>
            <p:ph type="sldNum" sz="quarter" idx="5"/>
          </p:nvPr>
        </p:nvSpPr>
        <p:spPr/>
        <p:txBody>
          <a:bodyPr/>
          <a:lstStyle/>
          <a:p>
            <a:fld id="{23CCB9A1-F853-46B2-AA32-B9CCE83BF387}" type="slidenum">
              <a:rPr lang="en-US" smtClean="0"/>
              <a:t>15</a:t>
            </a:fld>
            <a:endParaRPr lang="en-US"/>
          </a:p>
        </p:txBody>
      </p:sp>
    </p:spTree>
    <p:extLst>
      <p:ext uri="{BB962C8B-B14F-4D97-AF65-F5344CB8AC3E}">
        <p14:creationId xmlns:p14="http://schemas.microsoft.com/office/powerpoint/2010/main" val="10886425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hope that you have found the information presented today to be useful. We welcome the opportunity to further assist you with developing your safety policies and procedures. Be sure to visit our website at www.compsourcemutual.com for more information on fall protection. If you have any further questions you may contact us at </a:t>
            </a:r>
            <a:r>
              <a:rPr lang="en-US" sz="1200" kern="1200" dirty="0" err="1">
                <a:solidFill>
                  <a:schemeClr val="tx1"/>
                </a:solidFill>
                <a:effectLst/>
                <a:latin typeface="+mn-lt"/>
                <a:ea typeface="+mn-ea"/>
                <a:cs typeface="+mn-cs"/>
              </a:rPr>
              <a:t>CompSource</a:t>
            </a:r>
            <a:r>
              <a:rPr lang="en-US" sz="1200" kern="1200" dirty="0">
                <a:solidFill>
                  <a:schemeClr val="tx1"/>
                </a:solidFill>
                <a:effectLst/>
                <a:latin typeface="+mn-lt"/>
                <a:ea typeface="+mn-ea"/>
                <a:cs typeface="+mn-cs"/>
              </a:rPr>
              <a:t> Mutual at the numbers provided on the screen. Have a great day! </a:t>
            </a:r>
          </a:p>
          <a:p>
            <a:endParaRPr lang="en-US" dirty="0"/>
          </a:p>
        </p:txBody>
      </p:sp>
      <p:sp>
        <p:nvSpPr>
          <p:cNvPr id="4" name="Slide Number Placeholder 3"/>
          <p:cNvSpPr>
            <a:spLocks noGrp="1"/>
          </p:cNvSpPr>
          <p:nvPr>
            <p:ph type="sldNum" sz="quarter" idx="5"/>
          </p:nvPr>
        </p:nvSpPr>
        <p:spPr/>
        <p:txBody>
          <a:bodyPr/>
          <a:lstStyle/>
          <a:p>
            <a:fld id="{C997DD1F-CFE2-41F3-8CA6-38A510176C8D}" type="slidenum">
              <a:rPr lang="en-US" smtClean="0"/>
              <a:t>16</a:t>
            </a:fld>
            <a:endParaRPr lang="en-US"/>
          </a:p>
        </p:txBody>
      </p:sp>
    </p:spTree>
    <p:extLst>
      <p:ext uri="{BB962C8B-B14F-4D97-AF65-F5344CB8AC3E}">
        <p14:creationId xmlns:p14="http://schemas.microsoft.com/office/powerpoint/2010/main" val="3194924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itchFamily="2" charset="2"/>
              <a:buNone/>
            </a:pPr>
            <a:r>
              <a:rPr lang="en-US" sz="1200" b="1" dirty="0"/>
              <a:t>First, lets discuss what scaffolding is… There are </a:t>
            </a:r>
            <a:r>
              <a:rPr lang="en-US" sz="1200" b="1"/>
              <a:t>various styles, </a:t>
            </a:r>
            <a:r>
              <a:rPr lang="en-US" sz="1200" b="1" dirty="0"/>
              <a:t>but they are all forms of elevated temporary work platforms. Here are the three main types:</a:t>
            </a:r>
          </a:p>
          <a:p>
            <a:pPr>
              <a:buFont typeface="Wingdings" pitchFamily="2" charset="2"/>
              <a:buNone/>
            </a:pPr>
            <a:r>
              <a:rPr lang="en-US" sz="1200" b="1" dirty="0"/>
              <a:t>Supported scaffolds</a:t>
            </a:r>
            <a:r>
              <a:rPr lang="en-US" sz="1200" dirty="0"/>
              <a:t> are platforms supported by rigid, load bearing members, such as poles, legs, frames, &amp; outriggers.</a:t>
            </a:r>
          </a:p>
          <a:p>
            <a:pPr>
              <a:buFont typeface="Wingdings" pitchFamily="2" charset="2"/>
              <a:buNone/>
            </a:pPr>
            <a:r>
              <a:rPr lang="en-US" sz="1200" b="1" dirty="0"/>
              <a:t>Next, we have suspended scaffolds</a:t>
            </a:r>
            <a:r>
              <a:rPr lang="en-US" sz="1200" dirty="0"/>
              <a:t>. These are platforms suspended by ropes or other non-rigid, overhead support.</a:t>
            </a:r>
          </a:p>
          <a:p>
            <a:pPr>
              <a:buFont typeface="Wingdings" pitchFamily="2" charset="2"/>
              <a:buNone/>
            </a:pPr>
            <a:r>
              <a:rPr lang="en-US" sz="1200" b="1" dirty="0"/>
              <a:t>And last are aerial Lifts</a:t>
            </a:r>
            <a:r>
              <a:rPr lang="en-US" sz="1200" dirty="0"/>
              <a:t> which are mobile elevated work platforms used for temporary access to inaccessible areas usually due to height.</a:t>
            </a:r>
          </a:p>
          <a:p>
            <a:endParaRPr lang="en-US" dirty="0"/>
          </a:p>
        </p:txBody>
      </p:sp>
      <p:sp>
        <p:nvSpPr>
          <p:cNvPr id="4" name="Slide Number Placeholder 3"/>
          <p:cNvSpPr>
            <a:spLocks noGrp="1"/>
          </p:cNvSpPr>
          <p:nvPr>
            <p:ph type="sldNum" sz="quarter" idx="5"/>
          </p:nvPr>
        </p:nvSpPr>
        <p:spPr/>
        <p:txBody>
          <a:bodyPr/>
          <a:lstStyle/>
          <a:p>
            <a:fld id="{C997DD1F-CFE2-41F3-8CA6-38A510176C8D}" type="slidenum">
              <a:rPr lang="en-US" smtClean="0"/>
              <a:t>2</a:t>
            </a:fld>
            <a:endParaRPr lang="en-US"/>
          </a:p>
        </p:txBody>
      </p:sp>
    </p:spTree>
    <p:extLst>
      <p:ext uri="{BB962C8B-B14F-4D97-AF65-F5344CB8AC3E}">
        <p14:creationId xmlns:p14="http://schemas.microsoft.com/office/powerpoint/2010/main" val="308874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sz="1200" dirty="0">
                <a:effectLst>
                  <a:outerShdw blurRad="38100" dist="38100" dir="2700000" algn="tl">
                    <a:srgbClr val="FFFFFF"/>
                  </a:outerShdw>
                </a:effectLst>
              </a:rPr>
              <a:t>An estimated 2.3 million construction workers, or 65% of the construction industry, work on scaffolds frequently.</a:t>
            </a:r>
          </a:p>
          <a:p>
            <a:pPr eaLnBrk="1" hangingPunct="1">
              <a:defRPr/>
            </a:pPr>
            <a:r>
              <a:rPr lang="en-US" sz="1200" dirty="0">
                <a:effectLst>
                  <a:outerShdw blurRad="38100" dist="38100" dir="2700000" algn="tl">
                    <a:srgbClr val="FFFFFF"/>
                  </a:outerShdw>
                </a:effectLst>
              </a:rPr>
              <a:t>Protecting these workers from scaffold-related accidents would prevent 4,500 injuries and 50 deaths per year according to the department of labor statistics.</a:t>
            </a:r>
          </a:p>
          <a:p>
            <a:pPr marL="0" indent="0">
              <a:lnSpc>
                <a:spcPct val="85000"/>
              </a:lnSpc>
              <a:spcBef>
                <a:spcPct val="30000"/>
              </a:spcBef>
              <a:buClr>
                <a:srgbClr val="F2FE04"/>
              </a:buClr>
              <a:buNone/>
            </a:pPr>
            <a:endParaRPr lang="en-US" b="1" dirty="0">
              <a:latin typeface="Arial" charset="0"/>
            </a:endParaRPr>
          </a:p>
          <a:p>
            <a:pPr marL="0" indent="0">
              <a:lnSpc>
                <a:spcPct val="85000"/>
              </a:lnSpc>
              <a:spcBef>
                <a:spcPct val="30000"/>
              </a:spcBef>
              <a:buClr>
                <a:srgbClr val="F2FE04"/>
              </a:buClr>
              <a:buNone/>
            </a:pPr>
            <a:endParaRPr lang="en-US" b="1" dirty="0">
              <a:latin typeface="Arial" charset="0"/>
            </a:endParaRPr>
          </a:p>
          <a:p>
            <a:pPr marL="0" indent="0">
              <a:lnSpc>
                <a:spcPct val="85000"/>
              </a:lnSpc>
              <a:spcBef>
                <a:spcPct val="30000"/>
              </a:spcBef>
              <a:buClr>
                <a:srgbClr val="F2FE04"/>
              </a:buClr>
              <a:buNone/>
            </a:pPr>
            <a:r>
              <a:rPr lang="en-US" b="1" dirty="0">
                <a:latin typeface="Arial" charset="0"/>
              </a:rPr>
              <a:t>So what are the common hazards of working on scaffolding? As you see listed here they are;</a:t>
            </a:r>
          </a:p>
          <a:p>
            <a:pPr marL="0" indent="0">
              <a:lnSpc>
                <a:spcPct val="85000"/>
              </a:lnSpc>
              <a:spcBef>
                <a:spcPct val="30000"/>
              </a:spcBef>
              <a:buClr>
                <a:srgbClr val="F2FE04"/>
              </a:buClr>
              <a:buNone/>
            </a:pPr>
            <a:r>
              <a:rPr lang="en-US" b="1" dirty="0">
                <a:latin typeface="Arial" charset="0"/>
              </a:rPr>
              <a:t>Falls from elevation</a:t>
            </a:r>
            <a:r>
              <a:rPr lang="en-US" dirty="0">
                <a:latin typeface="Arial" charset="0"/>
              </a:rPr>
              <a:t> caused by slipping, unsafe access, and the lack of fall protection</a:t>
            </a:r>
          </a:p>
          <a:p>
            <a:pPr marL="0" indent="0">
              <a:lnSpc>
                <a:spcPct val="85000"/>
              </a:lnSpc>
              <a:spcBef>
                <a:spcPct val="30000"/>
              </a:spcBef>
              <a:buClr>
                <a:srgbClr val="F2FE04"/>
              </a:buClr>
              <a:buNone/>
            </a:pPr>
            <a:endParaRPr lang="en-US" dirty="0">
              <a:latin typeface="Arial" charset="0"/>
            </a:endParaRPr>
          </a:p>
          <a:p>
            <a:pPr marL="0" indent="0">
              <a:lnSpc>
                <a:spcPct val="85000"/>
              </a:lnSpc>
              <a:spcBef>
                <a:spcPct val="30000"/>
              </a:spcBef>
              <a:buClr>
                <a:srgbClr val="F2FE04"/>
              </a:buClr>
              <a:buNone/>
            </a:pPr>
            <a:r>
              <a:rPr lang="en-US" b="1" dirty="0">
                <a:latin typeface="Arial" charset="0"/>
              </a:rPr>
              <a:t>Struck by</a:t>
            </a:r>
            <a:r>
              <a:rPr lang="en-US" dirty="0">
                <a:latin typeface="Arial" charset="0"/>
              </a:rPr>
              <a:t> Injuries caused by falling tools and/or debris </a:t>
            </a:r>
          </a:p>
          <a:p>
            <a:pPr marL="0" indent="0">
              <a:lnSpc>
                <a:spcPct val="85000"/>
              </a:lnSpc>
              <a:spcBef>
                <a:spcPct val="30000"/>
              </a:spcBef>
              <a:buClr>
                <a:srgbClr val="F2FE04"/>
              </a:buClr>
              <a:buNone/>
            </a:pPr>
            <a:endParaRPr lang="en-US" dirty="0">
              <a:latin typeface="Arial" charset="0"/>
            </a:endParaRPr>
          </a:p>
          <a:p>
            <a:pPr marL="0" indent="0">
              <a:lnSpc>
                <a:spcPct val="85000"/>
              </a:lnSpc>
              <a:spcBef>
                <a:spcPct val="30000"/>
              </a:spcBef>
              <a:buClr>
                <a:srgbClr val="F2FE04"/>
              </a:buClr>
              <a:buNone/>
            </a:pPr>
            <a:r>
              <a:rPr lang="en-US" b="1" dirty="0">
                <a:latin typeface="Arial" charset="0"/>
              </a:rPr>
              <a:t>Electrocution </a:t>
            </a:r>
            <a:r>
              <a:rPr lang="en-US" dirty="0">
                <a:latin typeface="Arial" charset="0"/>
              </a:rPr>
              <a:t>from overhead power lines</a:t>
            </a:r>
          </a:p>
          <a:p>
            <a:pPr marL="0" indent="0">
              <a:lnSpc>
                <a:spcPct val="85000"/>
              </a:lnSpc>
              <a:spcBef>
                <a:spcPct val="30000"/>
              </a:spcBef>
              <a:buClr>
                <a:srgbClr val="F2FE04"/>
              </a:buClr>
              <a:buNone/>
            </a:pPr>
            <a:endParaRPr lang="en-US" dirty="0">
              <a:latin typeface="Arial" charset="0"/>
            </a:endParaRPr>
          </a:p>
          <a:p>
            <a:pPr marL="0" indent="0">
              <a:lnSpc>
                <a:spcPct val="85000"/>
              </a:lnSpc>
              <a:spcBef>
                <a:spcPct val="30000"/>
              </a:spcBef>
              <a:buClr>
                <a:srgbClr val="F2FE04"/>
              </a:buClr>
              <a:buNone/>
            </a:pPr>
            <a:r>
              <a:rPr lang="en-US" b="1" dirty="0">
                <a:latin typeface="Arial" charset="0"/>
              </a:rPr>
              <a:t>Scaffold collapse </a:t>
            </a:r>
            <a:r>
              <a:rPr lang="en-US" dirty="0">
                <a:latin typeface="Arial" charset="0"/>
              </a:rPr>
              <a:t>caused by instability or overloading as well as</a:t>
            </a:r>
          </a:p>
          <a:p>
            <a:pPr marL="0" indent="0">
              <a:lnSpc>
                <a:spcPct val="85000"/>
              </a:lnSpc>
              <a:spcBef>
                <a:spcPct val="30000"/>
              </a:spcBef>
              <a:buClr>
                <a:srgbClr val="F2FE04"/>
              </a:buClr>
              <a:buNone/>
            </a:pPr>
            <a:endParaRPr lang="en-US" dirty="0">
              <a:latin typeface="Arial" charset="0"/>
            </a:endParaRPr>
          </a:p>
          <a:p>
            <a:pPr marL="0" indent="0">
              <a:lnSpc>
                <a:spcPct val="85000"/>
              </a:lnSpc>
              <a:spcBef>
                <a:spcPct val="30000"/>
              </a:spcBef>
              <a:buClr>
                <a:srgbClr val="F2FE04"/>
              </a:buClr>
              <a:buNone/>
            </a:pPr>
            <a:r>
              <a:rPr lang="en-US" b="1" dirty="0">
                <a:latin typeface="Arial" charset="0"/>
              </a:rPr>
              <a:t>Bad planking</a:t>
            </a:r>
            <a:r>
              <a:rPr lang="en-US" dirty="0">
                <a:latin typeface="Arial" charset="0"/>
              </a:rPr>
              <a:t> giving way</a:t>
            </a:r>
          </a:p>
          <a:p>
            <a:pPr marL="0" indent="0">
              <a:lnSpc>
                <a:spcPct val="85000"/>
              </a:lnSpc>
              <a:spcBef>
                <a:spcPct val="30000"/>
              </a:spcBef>
              <a:buClr>
                <a:srgbClr val="F2FE04"/>
              </a:buClr>
              <a:buNone/>
            </a:pPr>
            <a:endParaRPr lang="en-US" dirty="0">
              <a:latin typeface="Arial" charset="0"/>
            </a:endParaRPr>
          </a:p>
          <a:p>
            <a:pPr marL="0" indent="0">
              <a:lnSpc>
                <a:spcPct val="85000"/>
              </a:lnSpc>
              <a:spcBef>
                <a:spcPct val="30000"/>
              </a:spcBef>
              <a:buClr>
                <a:srgbClr val="F2FE04"/>
              </a:buClr>
              <a:buNone/>
            </a:pPr>
            <a:r>
              <a:rPr lang="en-US" dirty="0">
                <a:latin typeface="Arial" charset="0"/>
              </a:rPr>
              <a:t>Next, lets look at how to address each of these hazards.</a:t>
            </a:r>
          </a:p>
          <a:p>
            <a:endParaRPr lang="en-US" dirty="0"/>
          </a:p>
        </p:txBody>
      </p:sp>
      <p:sp>
        <p:nvSpPr>
          <p:cNvPr id="4" name="Slide Number Placeholder 3"/>
          <p:cNvSpPr>
            <a:spLocks noGrp="1"/>
          </p:cNvSpPr>
          <p:nvPr>
            <p:ph type="sldNum" sz="quarter" idx="5"/>
          </p:nvPr>
        </p:nvSpPr>
        <p:spPr/>
        <p:txBody>
          <a:bodyPr/>
          <a:lstStyle/>
          <a:p>
            <a:fld id="{C997DD1F-CFE2-41F3-8CA6-38A510176C8D}" type="slidenum">
              <a:rPr lang="en-US" smtClean="0"/>
              <a:t>3</a:t>
            </a:fld>
            <a:endParaRPr lang="en-US"/>
          </a:p>
        </p:txBody>
      </p:sp>
    </p:spTree>
    <p:extLst>
      <p:ext uri="{BB962C8B-B14F-4D97-AF65-F5344CB8AC3E}">
        <p14:creationId xmlns:p14="http://schemas.microsoft.com/office/powerpoint/2010/main" val="3802452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0" hangingPunct="0">
              <a:lnSpc>
                <a:spcPct val="90000"/>
              </a:lnSpc>
              <a:spcBef>
                <a:spcPct val="50000"/>
              </a:spcBef>
              <a:buClr>
                <a:srgbClr val="F2FE04"/>
              </a:buClr>
              <a:buSzPct val="115000"/>
            </a:pPr>
            <a:r>
              <a:rPr lang="en-US" sz="1200" dirty="0">
                <a:latin typeface="Arial" charset="0"/>
              </a:rPr>
              <a:t>Falls can happen in several ways when working from scaffolding such as…</a:t>
            </a:r>
          </a:p>
          <a:p>
            <a:pPr algn="l" eaLnBrk="0" hangingPunct="0">
              <a:lnSpc>
                <a:spcPct val="90000"/>
              </a:lnSpc>
              <a:spcBef>
                <a:spcPct val="50000"/>
              </a:spcBef>
              <a:buClr>
                <a:srgbClr val="F2FE04"/>
              </a:buClr>
              <a:buSzPct val="115000"/>
            </a:pPr>
            <a:endParaRPr lang="en-US" sz="1200" dirty="0">
              <a:latin typeface="Arial" charset="0"/>
            </a:endParaRPr>
          </a:p>
          <a:p>
            <a:pPr algn="l" eaLnBrk="0" hangingPunct="0">
              <a:lnSpc>
                <a:spcPct val="90000"/>
              </a:lnSpc>
              <a:spcBef>
                <a:spcPct val="50000"/>
              </a:spcBef>
              <a:buClr>
                <a:srgbClr val="F2FE04"/>
              </a:buClr>
              <a:buSzPct val="115000"/>
            </a:pPr>
            <a:r>
              <a:rPr lang="en-US" sz="1200" dirty="0">
                <a:latin typeface="Arial" charset="0"/>
              </a:rPr>
              <a:t>While climbing on or off the scaffold</a:t>
            </a:r>
          </a:p>
          <a:p>
            <a:pPr algn="l" eaLnBrk="0" hangingPunct="0">
              <a:lnSpc>
                <a:spcPct val="90000"/>
              </a:lnSpc>
              <a:spcBef>
                <a:spcPct val="50000"/>
              </a:spcBef>
              <a:buClr>
                <a:srgbClr val="F2FE04"/>
              </a:buClr>
              <a:buSzPct val="115000"/>
            </a:pPr>
            <a:r>
              <a:rPr lang="en-US" sz="1200" dirty="0">
                <a:latin typeface="Arial" charset="0"/>
              </a:rPr>
              <a:t>While working on unguarded scaffold platforms and;</a:t>
            </a:r>
          </a:p>
          <a:p>
            <a:pPr algn="l" eaLnBrk="0" hangingPunct="0">
              <a:lnSpc>
                <a:spcPct val="90000"/>
              </a:lnSpc>
              <a:spcBef>
                <a:spcPct val="50000"/>
              </a:spcBef>
              <a:buClr>
                <a:srgbClr val="F2FE04"/>
              </a:buClr>
              <a:buSzPct val="115000"/>
            </a:pPr>
            <a:r>
              <a:rPr lang="en-US" sz="1200" dirty="0">
                <a:latin typeface="Arial" charset="0"/>
              </a:rPr>
              <a:t>When scaffold platforms or planks fail</a:t>
            </a:r>
          </a:p>
          <a:p>
            <a:endParaRPr lang="en-US" dirty="0"/>
          </a:p>
        </p:txBody>
      </p:sp>
      <p:sp>
        <p:nvSpPr>
          <p:cNvPr id="4" name="Slide Number Placeholder 3"/>
          <p:cNvSpPr>
            <a:spLocks noGrp="1"/>
          </p:cNvSpPr>
          <p:nvPr>
            <p:ph type="sldNum" sz="quarter" idx="5"/>
          </p:nvPr>
        </p:nvSpPr>
        <p:spPr/>
        <p:txBody>
          <a:bodyPr/>
          <a:lstStyle/>
          <a:p>
            <a:fld id="{C997DD1F-CFE2-41F3-8CA6-38A510176C8D}" type="slidenum">
              <a:rPr lang="en-US" smtClean="0"/>
              <a:t>4</a:t>
            </a:fld>
            <a:endParaRPr lang="en-US"/>
          </a:p>
        </p:txBody>
      </p:sp>
    </p:spTree>
    <p:extLst>
      <p:ext uri="{BB962C8B-B14F-4D97-AF65-F5344CB8AC3E}">
        <p14:creationId xmlns:p14="http://schemas.microsoft.com/office/powerpoint/2010/main" val="1281206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sz="1200" dirty="0">
                <a:effectLst>
                  <a:outerShdw blurRad="38100" dist="38100" dir="2700000" algn="tl">
                    <a:srgbClr val="FFFFFF"/>
                  </a:outerShdw>
                </a:effectLst>
              </a:rPr>
              <a:t>If a worker can fall 10 feet or more, scaffold must have guardrail and toe board installed or they must have on a personal fall arrest system or PFAS</a:t>
            </a:r>
          </a:p>
          <a:p>
            <a:pPr eaLnBrk="1" hangingPunct="1">
              <a:defRPr/>
            </a:pPr>
            <a:r>
              <a:rPr lang="en-US" sz="1200" dirty="0">
                <a:effectLst>
                  <a:outerShdw blurRad="38100" dist="38100" dir="2700000" algn="tl">
                    <a:srgbClr val="FFFFFF"/>
                  </a:outerShdw>
                </a:effectLst>
              </a:rPr>
              <a:t>Additional screening is required when materials are stacked higher than the toe board</a:t>
            </a:r>
          </a:p>
        </p:txBody>
      </p:sp>
      <p:sp>
        <p:nvSpPr>
          <p:cNvPr id="4" name="Slide Number Placeholder 3"/>
          <p:cNvSpPr>
            <a:spLocks noGrp="1"/>
          </p:cNvSpPr>
          <p:nvPr>
            <p:ph type="sldNum" sz="quarter" idx="5"/>
          </p:nvPr>
        </p:nvSpPr>
        <p:spPr/>
        <p:txBody>
          <a:bodyPr/>
          <a:lstStyle/>
          <a:p>
            <a:fld id="{C997DD1F-CFE2-41F3-8CA6-38A510176C8D}" type="slidenum">
              <a:rPr lang="en-US" smtClean="0"/>
              <a:t>5</a:t>
            </a:fld>
            <a:endParaRPr lang="en-US"/>
          </a:p>
        </p:txBody>
      </p:sp>
    </p:spTree>
    <p:extLst>
      <p:ext uri="{BB962C8B-B14F-4D97-AF65-F5344CB8AC3E}">
        <p14:creationId xmlns:p14="http://schemas.microsoft.com/office/powerpoint/2010/main" val="2207323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guardrails are used they should be installed along all open sides and ends.</a:t>
            </a:r>
          </a:p>
          <a:p>
            <a:br>
              <a:rPr lang="en-US" dirty="0"/>
            </a:br>
            <a:r>
              <a:rPr lang="en-US" dirty="0"/>
              <a:t>Additionally the interior edge of the platform can be no more than 14 inches away from the work which would create another fall hazard. If it has to be more than 14 inches away added guardrails would need to be installed within certain specifications;</a:t>
            </a:r>
          </a:p>
          <a:p>
            <a:endParaRPr lang="en-US" dirty="0"/>
          </a:p>
          <a:p>
            <a:r>
              <a:rPr lang="en-US" dirty="0"/>
              <a:t>Top rails must fall between 38 to 45 inches in height</a:t>
            </a:r>
          </a:p>
          <a:p>
            <a:r>
              <a:rPr lang="en-US" dirty="0"/>
              <a:t>Toe boards must be at least 3 and ½ inches high and </a:t>
            </a:r>
            <a:r>
              <a:rPr lang="en-US" dirty="0" err="1"/>
              <a:t>midrails</a:t>
            </a:r>
            <a:r>
              <a:rPr lang="en-US" dirty="0"/>
              <a:t> should be placed halfway between the top rail and platform</a:t>
            </a:r>
          </a:p>
          <a:p>
            <a:endParaRPr lang="en-US" dirty="0"/>
          </a:p>
          <a:p>
            <a:r>
              <a:rPr lang="en-US" dirty="0"/>
              <a:t>Most companies opt for this type of passive fall protection because they are easy to install and require no interaction to work.</a:t>
            </a:r>
          </a:p>
        </p:txBody>
      </p:sp>
      <p:sp>
        <p:nvSpPr>
          <p:cNvPr id="4" name="Slide Number Placeholder 3"/>
          <p:cNvSpPr>
            <a:spLocks noGrp="1"/>
          </p:cNvSpPr>
          <p:nvPr>
            <p:ph type="sldNum" sz="quarter" idx="5"/>
          </p:nvPr>
        </p:nvSpPr>
        <p:spPr/>
        <p:txBody>
          <a:bodyPr/>
          <a:lstStyle/>
          <a:p>
            <a:fld id="{C997DD1F-CFE2-41F3-8CA6-38A510176C8D}" type="slidenum">
              <a:rPr lang="en-US" smtClean="0"/>
              <a:t>6</a:t>
            </a:fld>
            <a:endParaRPr lang="en-US"/>
          </a:p>
        </p:txBody>
      </p:sp>
    </p:spTree>
    <p:extLst>
      <p:ext uri="{BB962C8B-B14F-4D97-AF65-F5344CB8AC3E}">
        <p14:creationId xmlns:p14="http://schemas.microsoft.com/office/powerpoint/2010/main" val="4184984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other fall protection option is to use a personal fall arrest system or PFAS.</a:t>
            </a:r>
          </a:p>
          <a:p>
            <a:endParaRPr lang="en-US" dirty="0"/>
          </a:p>
          <a:p>
            <a:r>
              <a:rPr lang="en-US" dirty="0"/>
              <a:t>When guardrails are not used there is the option of tying off to an appropriate anchor point instead.</a:t>
            </a:r>
          </a:p>
          <a:p>
            <a:r>
              <a:rPr lang="en-US" dirty="0"/>
              <a:t>For suspension scaffolding PFAS is required even though the platform is enclosed by railing; </a:t>
            </a:r>
          </a:p>
          <a:p>
            <a:r>
              <a:rPr lang="en-US" dirty="0"/>
              <a:t>And where possible PFAS should be worn during erecting and dismantling activities for scaffolding.</a:t>
            </a:r>
          </a:p>
          <a:p>
            <a:endParaRPr lang="en-US" dirty="0"/>
          </a:p>
          <a:p>
            <a:r>
              <a:rPr lang="en-US" dirty="0"/>
              <a:t>Separate training should be provided where PFAS is used. There are specific areas to address such as </a:t>
            </a:r>
          </a:p>
          <a:p>
            <a:r>
              <a:rPr lang="en-US" dirty="0"/>
              <a:t>components including anchorage lifeline and body harness, and how they work together</a:t>
            </a:r>
          </a:p>
          <a:p>
            <a:r>
              <a:rPr lang="en-US" dirty="0"/>
              <a:t>Inspection of the equipment</a:t>
            </a:r>
          </a:p>
          <a:p>
            <a:r>
              <a:rPr lang="en-US" dirty="0"/>
              <a:t>Fitting the equipment to the user</a:t>
            </a:r>
          </a:p>
          <a:p>
            <a:r>
              <a:rPr lang="en-US" dirty="0"/>
              <a:t>Covering design of the equipment and what needs to be used for each individual job and last</a:t>
            </a:r>
          </a:p>
          <a:p>
            <a:r>
              <a:rPr lang="en-US" dirty="0"/>
              <a:t>Determining a proper anchor point</a:t>
            </a:r>
          </a:p>
          <a:p>
            <a:endParaRPr lang="en-US" dirty="0"/>
          </a:p>
        </p:txBody>
      </p:sp>
      <p:sp>
        <p:nvSpPr>
          <p:cNvPr id="4" name="Slide Number Placeholder 3"/>
          <p:cNvSpPr>
            <a:spLocks noGrp="1"/>
          </p:cNvSpPr>
          <p:nvPr>
            <p:ph type="sldNum" sz="quarter" idx="5"/>
          </p:nvPr>
        </p:nvSpPr>
        <p:spPr/>
        <p:txBody>
          <a:bodyPr/>
          <a:lstStyle/>
          <a:p>
            <a:fld id="{23CCB9A1-F853-46B2-AA32-B9CCE83BF387}" type="slidenum">
              <a:rPr lang="en-US" smtClean="0"/>
              <a:t>7</a:t>
            </a:fld>
            <a:endParaRPr lang="en-US"/>
          </a:p>
        </p:txBody>
      </p:sp>
    </p:spTree>
    <p:extLst>
      <p:ext uri="{BB962C8B-B14F-4D97-AF65-F5344CB8AC3E}">
        <p14:creationId xmlns:p14="http://schemas.microsoft.com/office/powerpoint/2010/main" val="3970396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critical element of working at heights is having head protection.</a:t>
            </a:r>
          </a:p>
          <a:p>
            <a:r>
              <a:rPr lang="en-US" dirty="0"/>
              <a:t>Any time there is an overhead hazard such as work being done above other workers hard hats must be worn.</a:t>
            </a:r>
          </a:p>
          <a:p>
            <a:r>
              <a:rPr lang="en-US" dirty="0"/>
              <a:t>Additional steps should be taken as well including</a:t>
            </a:r>
          </a:p>
          <a:p>
            <a:r>
              <a:rPr lang="en-US" dirty="0"/>
              <a:t>Barricading any area below where material may fall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lumMod val="50000"/>
                  </a:schemeClr>
                </a:solidFill>
              </a:rPr>
              <a:t>Use panels or screens for added protection if material is stacked higher than the toe board 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lumMod val="50000"/>
                  </a:schemeClr>
                </a:solidFill>
              </a:rPr>
              <a:t>Build a canopy or net below the scaffold to catch any debris and stop it from dropping to a lower level.</a:t>
            </a:r>
          </a:p>
          <a:p>
            <a:endParaRPr lang="en-US" dirty="0"/>
          </a:p>
        </p:txBody>
      </p:sp>
      <p:sp>
        <p:nvSpPr>
          <p:cNvPr id="4" name="Slide Number Placeholder 3"/>
          <p:cNvSpPr>
            <a:spLocks noGrp="1"/>
          </p:cNvSpPr>
          <p:nvPr>
            <p:ph type="sldNum" sz="quarter" idx="5"/>
          </p:nvPr>
        </p:nvSpPr>
        <p:spPr/>
        <p:txBody>
          <a:bodyPr/>
          <a:lstStyle/>
          <a:p>
            <a:fld id="{23CCB9A1-F853-46B2-AA32-B9CCE83BF387}" type="slidenum">
              <a:rPr lang="en-US" smtClean="0"/>
              <a:t>8</a:t>
            </a:fld>
            <a:endParaRPr lang="en-US"/>
          </a:p>
        </p:txBody>
      </p:sp>
    </p:spTree>
    <p:extLst>
      <p:ext uri="{BB962C8B-B14F-4D97-AF65-F5344CB8AC3E}">
        <p14:creationId xmlns:p14="http://schemas.microsoft.com/office/powerpoint/2010/main" val="1699092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hazard we will look at is overhead powerlines. The possibility of electrocution is very real. A competent person should assess the worksite for electrical hazards for any scaffold use.  A 10’ minimum must be maintained between scaffold and electrical hazards or the line must be de-energized or properly insulated by the power company before work begins. Even non-fatal contact can result in loss of limbs.</a:t>
            </a:r>
          </a:p>
        </p:txBody>
      </p:sp>
      <p:sp>
        <p:nvSpPr>
          <p:cNvPr id="4" name="Slide Number Placeholder 3"/>
          <p:cNvSpPr>
            <a:spLocks noGrp="1"/>
          </p:cNvSpPr>
          <p:nvPr>
            <p:ph type="sldNum" sz="quarter" idx="5"/>
          </p:nvPr>
        </p:nvSpPr>
        <p:spPr/>
        <p:txBody>
          <a:bodyPr/>
          <a:lstStyle/>
          <a:p>
            <a:fld id="{23CCB9A1-F853-46B2-AA32-B9CCE83BF387}" type="slidenum">
              <a:rPr lang="en-US" smtClean="0"/>
              <a:t>9</a:t>
            </a:fld>
            <a:endParaRPr lang="en-US"/>
          </a:p>
        </p:txBody>
      </p:sp>
    </p:spTree>
    <p:extLst>
      <p:ext uri="{BB962C8B-B14F-4D97-AF65-F5344CB8AC3E}">
        <p14:creationId xmlns:p14="http://schemas.microsoft.com/office/powerpoint/2010/main" val="27802316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3758982" y="3903391"/>
            <a:ext cx="8433018" cy="1143000"/>
          </a:xfrm>
        </p:spPr>
        <p:txBody>
          <a:bodyPr lIns="0" tIns="0" rIns="0" bIns="0">
            <a:normAutofit/>
          </a:bodyPr>
          <a:lstStyle>
            <a:lvl1pPr>
              <a:defRPr sz="3600">
                <a:solidFill>
                  <a:srgbClr val="00263A"/>
                </a:solidFill>
              </a:defRPr>
            </a:lvl1pPr>
          </a:lstStyle>
          <a:p>
            <a:r>
              <a:rPr lang="en-US"/>
              <a:t>Click to edit Master title style</a:t>
            </a:r>
            <a:endParaRPr lang="en-US" dirty="0"/>
          </a:p>
        </p:txBody>
      </p:sp>
    </p:spTree>
    <p:extLst>
      <p:ext uri="{BB962C8B-B14F-4D97-AF65-F5344CB8AC3E}">
        <p14:creationId xmlns:p14="http://schemas.microsoft.com/office/powerpoint/2010/main" val="993764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7382728"/>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800600"/>
            <a:ext cx="73152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5557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800600"/>
            <a:ext cx="73152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22823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Media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Media Placeholder 8">
            <a:extLst>
              <a:ext uri="{FF2B5EF4-FFF2-40B4-BE49-F238E27FC236}">
                <a16:creationId xmlns:a16="http://schemas.microsoft.com/office/drawing/2014/main" id="{7ADFB8BD-C59E-FF4F-99B0-A38A4F0F4C32}"/>
              </a:ext>
            </a:extLst>
          </p:cNvPr>
          <p:cNvSpPr>
            <a:spLocks noGrp="1"/>
          </p:cNvSpPr>
          <p:nvPr>
            <p:ph type="media" sz="quarter" idx="10"/>
          </p:nvPr>
        </p:nvSpPr>
        <p:spPr>
          <a:xfrm>
            <a:off x="1970881" y="1028556"/>
            <a:ext cx="8250238" cy="4873480"/>
          </a:xfrm>
        </p:spPr>
        <p:txBody>
          <a:bodyPr lIns="0" tIns="0" rIns="0" bIns="0"/>
          <a:lstStyle/>
          <a:p>
            <a:r>
              <a:rPr lang="en-US"/>
              <a:t>Click icon to add media</a:t>
            </a:r>
          </a:p>
        </p:txBody>
      </p:sp>
    </p:spTree>
    <p:extLst>
      <p:ext uri="{BB962C8B-B14F-4D97-AF65-F5344CB8AC3E}">
        <p14:creationId xmlns:p14="http://schemas.microsoft.com/office/powerpoint/2010/main" val="3479639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32852" y="2130426"/>
            <a:ext cx="6933941" cy="1470025"/>
          </a:xfrm>
        </p:spPr>
        <p:txBody>
          <a:bodyPr/>
          <a:lstStyle>
            <a:lvl1pPr algn="ctr">
              <a:defRPr>
                <a:solidFill>
                  <a:srgbClr val="00263A"/>
                </a:solidFill>
              </a:defRPr>
            </a:lvl1pPr>
          </a:lstStyle>
          <a:p>
            <a:r>
              <a:rPr lang="en-US" dirty="0"/>
              <a:t>CLICK TO EDIT MASTER TITLE STYLE</a:t>
            </a:r>
          </a:p>
        </p:txBody>
      </p:sp>
      <p:sp>
        <p:nvSpPr>
          <p:cNvPr id="3" name="Subtitle 2"/>
          <p:cNvSpPr>
            <a:spLocks noGrp="1"/>
          </p:cNvSpPr>
          <p:nvPr>
            <p:ph type="subTitle" idx="1"/>
          </p:nvPr>
        </p:nvSpPr>
        <p:spPr>
          <a:xfrm>
            <a:off x="2732851" y="3886200"/>
            <a:ext cx="6933943" cy="1752600"/>
          </a:xfrm>
          <a:noFill/>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549684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3203743"/>
            <a:ext cx="10363200" cy="1362075"/>
          </a:xfrm>
        </p:spPr>
        <p:txBody>
          <a:bodyPr lIns="0" tIns="0" rIns="0" anchor="t"/>
          <a:lstStyle>
            <a:lvl1pPr algn="l">
              <a:defRPr sz="4000" b="1" cap="all">
                <a:solidFill>
                  <a:srgbClr val="00263A"/>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3960897"/>
            <a:ext cx="10363200" cy="1500187"/>
          </a:xfrm>
        </p:spPr>
        <p:txBody>
          <a:bodyPr anchor="b"/>
          <a:lstStyle>
            <a:lvl1pPr marL="0" indent="0">
              <a:buNone/>
              <a:defRPr sz="2000">
                <a:solidFill>
                  <a:srgbClr val="00263A"/>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19245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28992" y="40648"/>
            <a:ext cx="9153407" cy="1143000"/>
          </a:xfrm>
        </p:spPr>
        <p:txBody>
          <a:bodyPr/>
          <a:lstStyle/>
          <a:p>
            <a:r>
              <a:rPr lang="en-US" dirty="0"/>
              <a:t>CLICK TO EDIT MASTER</a:t>
            </a:r>
          </a:p>
        </p:txBody>
      </p:sp>
      <p:sp>
        <p:nvSpPr>
          <p:cNvPr id="3" name="Content Placeholder 2"/>
          <p:cNvSpPr>
            <a:spLocks noGrp="1"/>
          </p:cNvSpPr>
          <p:nvPr>
            <p:ph idx="1"/>
          </p:nvPr>
        </p:nvSpPr>
        <p:spPr>
          <a:xfrm>
            <a:off x="2428992" y="1600201"/>
            <a:ext cx="9153408"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6382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0"/>
            <a:ext cx="10972800" cy="1143000"/>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67669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1333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263A"/>
                </a:solidFill>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rgbClr val="00263A"/>
                </a:solidFill>
              </a:defRPr>
            </a:lvl1pPr>
            <a:lvl2pPr>
              <a:defRPr sz="2400">
                <a:solidFill>
                  <a:srgbClr val="00263A"/>
                </a:solidFill>
              </a:defRPr>
            </a:lvl2pPr>
            <a:lvl3pPr>
              <a:defRPr sz="2000">
                <a:solidFill>
                  <a:srgbClr val="00263A"/>
                </a:solidFill>
              </a:defRPr>
            </a:lvl3pPr>
            <a:lvl4pPr>
              <a:defRPr sz="1800">
                <a:solidFill>
                  <a:srgbClr val="00263A"/>
                </a:solidFill>
              </a:defRPr>
            </a:lvl4pPr>
            <a:lvl5pPr>
              <a:defRPr sz="1800">
                <a:solidFill>
                  <a:srgbClr val="00263A"/>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00263A"/>
                </a:solidFill>
              </a:defRPr>
            </a:lvl1pPr>
            <a:lvl2pPr>
              <a:defRPr sz="2400">
                <a:solidFill>
                  <a:srgbClr val="00263A"/>
                </a:solidFill>
              </a:defRPr>
            </a:lvl2pPr>
            <a:lvl3pPr>
              <a:defRPr sz="2000">
                <a:solidFill>
                  <a:srgbClr val="00263A"/>
                </a:solidFill>
              </a:defRPr>
            </a:lvl3pPr>
            <a:lvl4pPr>
              <a:defRPr sz="1800">
                <a:solidFill>
                  <a:srgbClr val="00263A"/>
                </a:solidFill>
              </a:defRPr>
            </a:lvl4pPr>
            <a:lvl5pPr>
              <a:defRPr sz="1800">
                <a:solidFill>
                  <a:srgbClr val="00263A"/>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23334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5855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000035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78182"/>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bg1"/>
                </a:solidFill>
              </a:defRPr>
            </a:lvl1pPr>
          </a:lstStyle>
          <a:p>
            <a:fld id="{E8AA657F-6248-B54D-B5D5-705175724657}" type="slidenum">
              <a:rPr lang="en-US" smtClean="0"/>
              <a:pPr/>
              <a:t>‹#›</a:t>
            </a:fld>
            <a:endParaRPr lang="en-US" dirty="0"/>
          </a:p>
        </p:txBody>
      </p:sp>
    </p:spTree>
    <p:extLst>
      <p:ext uri="{BB962C8B-B14F-4D97-AF65-F5344CB8AC3E}">
        <p14:creationId xmlns:p14="http://schemas.microsoft.com/office/powerpoint/2010/main" val="323912680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62" r:id="rId4"/>
    <p:sldLayoutId id="2147483661" r:id="rId5"/>
    <p:sldLayoutId id="2147483650" r:id="rId6"/>
    <p:sldLayoutId id="2147483652" r:id="rId7"/>
    <p:sldLayoutId id="2147483653" r:id="rId8"/>
    <p:sldLayoutId id="2147483654" r:id="rId9"/>
    <p:sldLayoutId id="2147483655" r:id="rId10"/>
    <p:sldLayoutId id="2147483657" r:id="rId11"/>
    <p:sldLayoutId id="2147483663" r:id="rId12"/>
    <p:sldLayoutId id="2147483664" r:id="rId13"/>
  </p:sldLayoutIdLst>
  <p:hf hdr="0" ftr="0" dt="0"/>
  <p:txStyles>
    <p:titleStyle>
      <a:lvl1pPr algn="l" defTabSz="457200" rtl="0" eaLnBrk="1" latinLnBrk="0" hangingPunct="1">
        <a:spcBef>
          <a:spcPct val="0"/>
        </a:spcBef>
        <a:buNone/>
        <a:defRPr sz="4400" kern="1200">
          <a:solidFill>
            <a:srgbClr val="00263A"/>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263A"/>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263A"/>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263A"/>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263A"/>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263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6.xml"/><Relationship Id="rId7" Type="http://schemas.openxmlformats.org/officeDocument/2006/relationships/hyperlink" Target="https://creativecommons.org/licenses/by-sa/3.0/"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de.wiktionary.org/wiki/Planke" TargetMode="External"/><Relationship Id="rId5" Type="http://schemas.openxmlformats.org/officeDocument/2006/relationships/image" Target="../media/image23.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5.xml"/><Relationship Id="rId7" Type="http://schemas.openxmlformats.org/officeDocument/2006/relationships/hyperlink" Target="https://creativecommons.org/licenses/by-nc-nd/3.0/"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www.flickr.com/photos/93779577@N00/15803590014" TargetMode="External"/><Relationship Id="rId5" Type="http://schemas.openxmlformats.org/officeDocument/2006/relationships/image" Target="../media/image24.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pixabay.com/en/hazard-texture-background-danger-1182704/" TargetMode="External"/><Relationship Id="rId5" Type="http://schemas.openxmlformats.org/officeDocument/2006/relationships/image" Target="../media/image25.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hyperlink" Target="https://www.osha.gov/SLTC/etools/scaffolding/index.html" TargetMode="External"/><Relationship Id="rId3" Type="http://schemas.openxmlformats.org/officeDocument/2006/relationships/slideLayout" Target="../slideLayouts/slideLayout6.xml"/><Relationship Id="rId7" Type="http://schemas.openxmlformats.org/officeDocument/2006/relationships/hyperlink" Target="https://www.osha.gov/SLTC/scaffolding/construction.html"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www.osha.gov/laws-regs/regulations/standardnumber/1910/1910.27" TargetMode="External"/><Relationship Id="rId11" Type="http://schemas.openxmlformats.org/officeDocument/2006/relationships/image" Target="../media/image11.png"/><Relationship Id="rId5" Type="http://schemas.openxmlformats.org/officeDocument/2006/relationships/hyperlink" Target="https://www.osha.gov/laws-regs/regulations/standardnumber/1926/1926SubpartL" TargetMode="External"/><Relationship Id="rId10" Type="http://schemas.openxmlformats.org/officeDocument/2006/relationships/hyperlink" Target="https://www.osha.gov/laws-regs/regulations/standardnumber/1926/1926.451" TargetMode="External"/><Relationship Id="rId4" Type="http://schemas.openxmlformats.org/officeDocument/2006/relationships/notesSlide" Target="../notesSlides/notesSlide15.xml"/><Relationship Id="rId9" Type="http://schemas.openxmlformats.org/officeDocument/2006/relationships/hyperlink" Target="https://webstore.ansi.org/Standards/ASSE/ANSIASSEA102011-1379118"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1.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hyperlink" Target="https://creativecommons.org/licenses/by-nd/3.0/" TargetMode="External"/><Relationship Id="rId3" Type="http://schemas.openxmlformats.org/officeDocument/2006/relationships/slideLayout" Target="../slideLayouts/slideLayout5.xml"/><Relationship Id="rId7" Type="http://schemas.openxmlformats.org/officeDocument/2006/relationships/hyperlink" Target="https://creativecommons.org/licenses/by/3.0/" TargetMode="External"/><Relationship Id="rId12" Type="http://schemas.openxmlformats.org/officeDocument/2006/relationships/hyperlink" Target="https://www.macallisterrentals.com/rental/aerial-lift-rental/?wptouch_switch=mobile"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www.flickr.com/photos/scaffoldpole/48085913321/in/pool-872411@N24" TargetMode="External"/><Relationship Id="rId11" Type="http://schemas.openxmlformats.org/officeDocument/2006/relationships/image" Target="../media/image14.jpg"/><Relationship Id="rId5" Type="http://schemas.openxmlformats.org/officeDocument/2006/relationships/image" Target="../media/image12.jpg"/><Relationship Id="rId10" Type="http://schemas.openxmlformats.org/officeDocument/2006/relationships/hyperlink" Target="https://creativecommons.org/licenses/by-sa/3.0/" TargetMode="External"/><Relationship Id="rId4" Type="http://schemas.openxmlformats.org/officeDocument/2006/relationships/notesSlide" Target="../notesSlides/notesSlide2.xml"/><Relationship Id="rId9" Type="http://schemas.openxmlformats.org/officeDocument/2006/relationships/hyperlink" Target="https://commons.wikimedia.org/wiki/File:Workers_on_suspended_scaffold_in_Korolyov.jpg" TargetMode="External"/><Relationship Id="rId1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openclipart.org/detail/14428/h0us3s_Signs_Hazard_Warning_9" TargetMode="External"/><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4.xml"/><Relationship Id="rId7" Type="http://schemas.openxmlformats.org/officeDocument/2006/relationships/hyperlink" Target="https://creativecommons.org/licenses/by-nd/3.0/"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lawyersandsettlements.com/articles/texas-employment-labor-law/texas-employment-labor-law-11-15050.html" TargetMode="External"/><Relationship Id="rId5" Type="http://schemas.openxmlformats.org/officeDocument/2006/relationships/image" Target="../media/image16.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slideLayout" Target="../slideLayouts/slideLayout4.xml"/><Relationship Id="rId7" Type="http://schemas.openxmlformats.org/officeDocument/2006/relationships/hyperlink" Target="https://www.atlantictraining.com/blog/personal-protective-equipment-stock-photo/"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www.pickpik.com/orange-concrete-house-grey-construction-work-scaffold-68592" TargetMode="External"/><Relationship Id="rId11" Type="http://schemas.openxmlformats.org/officeDocument/2006/relationships/image" Target="../media/image11.png"/><Relationship Id="rId5" Type="http://schemas.openxmlformats.org/officeDocument/2006/relationships/image" Target="../media/image17.jpg"/><Relationship Id="rId10" Type="http://schemas.openxmlformats.org/officeDocument/2006/relationships/hyperlink" Target="https://www.atlantictraining.com/blog/fall-protection-harness-stock-photo/" TargetMode="External"/><Relationship Id="rId4" Type="http://schemas.openxmlformats.org/officeDocument/2006/relationships/notesSlide" Target="../notesSlides/notesSlide5.xml"/><Relationship Id="rId9" Type="http://schemas.openxmlformats.org/officeDocument/2006/relationships/image" Target="../media/image18.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www.pxfuel.com/en/search?q=house+construction" TargetMode="External"/><Relationship Id="rId5" Type="http://schemas.openxmlformats.org/officeDocument/2006/relationships/image" Target="../media/image19.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4.xml"/><Relationship Id="rId7" Type="http://schemas.openxmlformats.org/officeDocument/2006/relationships/hyperlink" Target="https://creativecommons.org/licenses/by-sa/3.0/"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commons.wikimedia.org/wiki/File:Piping_Installation_in_a_Power_Plant.jpg" TargetMode="External"/><Relationship Id="rId5" Type="http://schemas.openxmlformats.org/officeDocument/2006/relationships/image" Target="../media/image20.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1.xml"/><Relationship Id="rId7" Type="http://schemas.openxmlformats.org/officeDocument/2006/relationships/hyperlink" Target="https://creativecommons.org/licenses/by-nc-sa/3.0/"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flickr.com/photos/bepster/49635093" TargetMode="External"/><Relationship Id="rId5" Type="http://schemas.openxmlformats.org/officeDocument/2006/relationships/image" Target="../media/image21.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5.xml"/><Relationship Id="rId7" Type="http://schemas.openxmlformats.org/officeDocument/2006/relationships/hyperlink" Target="https://creativecommons.org/licenses/by/3.0/"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www.flickr.com/photos/ell-r-brown/4251368847/" TargetMode="External"/><Relationship Id="rId5" Type="http://schemas.openxmlformats.org/officeDocument/2006/relationships/image" Target="../media/image22.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F431D-3CE5-BD49-A125-B0FA489A9572}"/>
              </a:ext>
            </a:extLst>
          </p:cNvPr>
          <p:cNvSpPr>
            <a:spLocks noGrp="1"/>
          </p:cNvSpPr>
          <p:nvPr>
            <p:ph type="title"/>
          </p:nvPr>
        </p:nvSpPr>
        <p:spPr>
          <a:xfrm>
            <a:off x="3758982" y="4321579"/>
            <a:ext cx="8433018" cy="1143000"/>
          </a:xfrm>
        </p:spPr>
        <p:txBody>
          <a:bodyPr/>
          <a:lstStyle/>
          <a:p>
            <a:r>
              <a:rPr lang="en-US" dirty="0"/>
              <a:t>Scaffold safety</a:t>
            </a:r>
            <a:br>
              <a:rPr lang="en-US" dirty="0"/>
            </a:br>
            <a:r>
              <a:rPr lang="en-US" dirty="0" err="1"/>
              <a:t>Safety</a:t>
            </a:r>
            <a:r>
              <a:rPr lang="en-US" dirty="0"/>
              <a:t> and risk control department</a:t>
            </a:r>
          </a:p>
        </p:txBody>
      </p:sp>
      <p:pic>
        <p:nvPicPr>
          <p:cNvPr id="7" name="Audio 6">
            <a:hlinkClick r:id="" action="ppaction://media"/>
            <a:extLst>
              <a:ext uri="{FF2B5EF4-FFF2-40B4-BE49-F238E27FC236}">
                <a16:creationId xmlns:a16="http://schemas.microsoft.com/office/drawing/2014/main" id="{844AB5B0-FD1B-49B1-8E25-81AC9B249A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136935690"/>
      </p:ext>
    </p:extLst>
  </p:cSld>
  <p:clrMapOvr>
    <a:masterClrMapping/>
  </p:clrMapOvr>
  <mc:AlternateContent xmlns:mc="http://schemas.openxmlformats.org/markup-compatibility/2006">
    <mc:Choice xmlns:p14="http://schemas.microsoft.com/office/powerpoint/2010/main" Requires="p14">
      <p:transition spd="slow" p14:dur="2000" advTm="21995"/>
    </mc:Choice>
    <mc:Fallback>
      <p:transition spd="slow" advTm="21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49780-3285-C943-BA54-43939C8F418B}"/>
              </a:ext>
            </a:extLst>
          </p:cNvPr>
          <p:cNvSpPr>
            <a:spLocks noGrp="1"/>
          </p:cNvSpPr>
          <p:nvPr>
            <p:ph type="title"/>
          </p:nvPr>
        </p:nvSpPr>
        <p:spPr/>
        <p:txBody>
          <a:bodyPr/>
          <a:lstStyle/>
          <a:p>
            <a:r>
              <a:rPr lang="en-US" dirty="0"/>
              <a:t>Safe scaffold construction</a:t>
            </a:r>
          </a:p>
        </p:txBody>
      </p:sp>
      <p:sp>
        <p:nvSpPr>
          <p:cNvPr id="3" name="Content Placeholder 2">
            <a:extLst>
              <a:ext uri="{FF2B5EF4-FFF2-40B4-BE49-F238E27FC236}">
                <a16:creationId xmlns:a16="http://schemas.microsoft.com/office/drawing/2014/main" id="{C36EA398-70EB-5D4E-87F9-9C638B1AD3AC}"/>
              </a:ext>
            </a:extLst>
          </p:cNvPr>
          <p:cNvSpPr>
            <a:spLocks noGrp="1"/>
          </p:cNvSpPr>
          <p:nvPr>
            <p:ph idx="1"/>
          </p:nvPr>
        </p:nvSpPr>
        <p:spPr>
          <a:xfrm>
            <a:off x="878772" y="1856500"/>
            <a:ext cx="5805267" cy="4525963"/>
          </a:xfrm>
        </p:spPr>
        <p:txBody>
          <a:bodyPr>
            <a:normAutofit/>
          </a:bodyPr>
          <a:lstStyle/>
          <a:p>
            <a:r>
              <a:rPr lang="en-US" dirty="0"/>
              <a:t>Have a competent person onsite</a:t>
            </a:r>
          </a:p>
          <a:p>
            <a:pPr marL="0" indent="0">
              <a:buNone/>
            </a:pPr>
            <a:endParaRPr lang="en-US" sz="1500" dirty="0"/>
          </a:p>
          <a:p>
            <a:r>
              <a:rPr lang="en-US" dirty="0"/>
              <a:t>Use proper scaffold construction method</a:t>
            </a:r>
          </a:p>
          <a:p>
            <a:pPr marL="0" indent="0">
              <a:buNone/>
            </a:pPr>
            <a:endParaRPr lang="en-US" sz="1500" dirty="0"/>
          </a:p>
          <a:p>
            <a:r>
              <a:rPr lang="en-US" dirty="0"/>
              <a:t>Provide proper access</a:t>
            </a:r>
          </a:p>
          <a:p>
            <a:pPr marL="0" indent="0">
              <a:buNone/>
            </a:pPr>
            <a:endParaRPr lang="en-US" dirty="0"/>
          </a:p>
          <a:p>
            <a:pPr marL="0" indent="0">
              <a:buNone/>
            </a:pPr>
            <a:endParaRPr lang="en-US" dirty="0"/>
          </a:p>
          <a:p>
            <a:pPr marL="0" indent="0">
              <a:buNone/>
            </a:pPr>
            <a:endParaRPr lang="en-US" dirty="0"/>
          </a:p>
        </p:txBody>
      </p:sp>
      <p:pic>
        <p:nvPicPr>
          <p:cNvPr id="7" name="Picture 6">
            <a:extLst>
              <a:ext uri="{FF2B5EF4-FFF2-40B4-BE49-F238E27FC236}">
                <a16:creationId xmlns:a16="http://schemas.microsoft.com/office/drawing/2014/main" id="{6177BC7D-0870-4285-9EF5-B7B1FCED22A0}"/>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935896" y="1635369"/>
            <a:ext cx="5981413" cy="3977639"/>
          </a:xfrm>
          <a:prstGeom prst="rect">
            <a:avLst/>
          </a:prstGeom>
          <a:ln>
            <a:noFill/>
          </a:ln>
          <a:effectLst>
            <a:softEdge rad="112500"/>
          </a:effectLst>
        </p:spPr>
      </p:pic>
      <p:sp>
        <p:nvSpPr>
          <p:cNvPr id="8" name="TextBox 7">
            <a:extLst>
              <a:ext uri="{FF2B5EF4-FFF2-40B4-BE49-F238E27FC236}">
                <a16:creationId xmlns:a16="http://schemas.microsoft.com/office/drawing/2014/main" id="{AF155B6C-B401-4568-94C8-EC2BD865C10D}"/>
              </a:ext>
            </a:extLst>
          </p:cNvPr>
          <p:cNvSpPr txBox="1"/>
          <p:nvPr/>
        </p:nvSpPr>
        <p:spPr>
          <a:xfrm>
            <a:off x="5935896" y="5613008"/>
            <a:ext cx="4692246" cy="230832"/>
          </a:xfrm>
          <a:prstGeom prst="rect">
            <a:avLst/>
          </a:prstGeom>
          <a:noFill/>
        </p:spPr>
        <p:txBody>
          <a:bodyPr wrap="square" rtlCol="0">
            <a:spAutoFit/>
          </a:bodyPr>
          <a:lstStyle/>
          <a:p>
            <a:r>
              <a:rPr lang="en-US" sz="900" dirty="0">
                <a:hlinkClick r:id="rId6" tooltip="https://de.wiktionary.org/wiki/Planke">
                  <a:extLst>
                    <a:ext uri="{A12FA001-AC4F-418D-AE19-62706E023703}">
                      <ahyp:hlinkClr xmlns:ahyp="http://schemas.microsoft.com/office/drawing/2018/hyperlinkcolor" val="tx"/>
                    </a:ext>
                  </a:extLst>
                </a:hlinkClick>
              </a:rPr>
              <a:t>This Photo</a:t>
            </a:r>
            <a:r>
              <a:rPr lang="en-US" sz="900" dirty="0"/>
              <a:t> by Unknown Author is licensed under </a:t>
            </a:r>
            <a:r>
              <a:rPr lang="en-US" sz="900" dirty="0">
                <a:hlinkClick r:id="rId7" tooltip="https://creativecommons.org/licenses/by-sa/3.0/">
                  <a:extLst>
                    <a:ext uri="{A12FA001-AC4F-418D-AE19-62706E023703}">
                      <ahyp:hlinkClr xmlns:ahyp="http://schemas.microsoft.com/office/drawing/2018/hyperlinkcolor" val="tx"/>
                    </a:ext>
                  </a:extLst>
                </a:hlinkClick>
              </a:rPr>
              <a:t>CC BY-SA</a:t>
            </a:r>
            <a:endParaRPr lang="en-US" sz="900" dirty="0"/>
          </a:p>
        </p:txBody>
      </p:sp>
      <p:pic>
        <p:nvPicPr>
          <p:cNvPr id="6" name="Audio 5">
            <a:hlinkClick r:id="" action="ppaction://media"/>
            <a:extLst>
              <a:ext uri="{FF2B5EF4-FFF2-40B4-BE49-F238E27FC236}">
                <a16:creationId xmlns:a16="http://schemas.microsoft.com/office/drawing/2014/main" id="{9EE7CEDF-5297-40EE-8111-A1BC3B4F0C4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481005670"/>
      </p:ext>
    </p:extLst>
  </p:cSld>
  <p:clrMapOvr>
    <a:masterClrMapping/>
  </p:clrMapOvr>
  <mc:AlternateContent xmlns:mc="http://schemas.openxmlformats.org/markup-compatibility/2006">
    <mc:Choice xmlns:p14="http://schemas.microsoft.com/office/powerpoint/2010/main" Requires="p14">
      <p:transition spd="slow" p14:dur="2000" advTm="37608"/>
    </mc:Choice>
    <mc:Fallback>
      <p:transition spd="slow" advTm="37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49780-3285-C943-BA54-43939C8F418B}"/>
              </a:ext>
            </a:extLst>
          </p:cNvPr>
          <p:cNvSpPr>
            <a:spLocks noGrp="1"/>
          </p:cNvSpPr>
          <p:nvPr>
            <p:ph type="title"/>
          </p:nvPr>
        </p:nvSpPr>
        <p:spPr/>
        <p:txBody>
          <a:bodyPr/>
          <a:lstStyle/>
          <a:p>
            <a:r>
              <a:rPr lang="en-US" dirty="0"/>
              <a:t>Safe scaffold construction</a:t>
            </a:r>
          </a:p>
        </p:txBody>
      </p:sp>
      <p:sp>
        <p:nvSpPr>
          <p:cNvPr id="5" name="Content Placeholder 4">
            <a:extLst>
              <a:ext uri="{FF2B5EF4-FFF2-40B4-BE49-F238E27FC236}">
                <a16:creationId xmlns:a16="http://schemas.microsoft.com/office/drawing/2014/main" id="{18810828-513C-4465-AFA2-0C5F454DF5AB}"/>
              </a:ext>
            </a:extLst>
          </p:cNvPr>
          <p:cNvSpPr>
            <a:spLocks noGrp="1"/>
          </p:cNvSpPr>
          <p:nvPr>
            <p:ph idx="1"/>
          </p:nvPr>
        </p:nvSpPr>
        <p:spPr>
          <a:xfrm>
            <a:off x="609600" y="1600201"/>
            <a:ext cx="4658751" cy="4525963"/>
          </a:xfrm>
        </p:spPr>
        <p:txBody>
          <a:bodyPr>
            <a:normAutofit fontScale="92500"/>
          </a:bodyPr>
          <a:lstStyle/>
          <a:p>
            <a:pPr marL="0" indent="0">
              <a:buNone/>
            </a:pPr>
            <a:r>
              <a:rPr lang="en-US" b="1" dirty="0"/>
              <a:t>Platforms must:</a:t>
            </a:r>
          </a:p>
          <a:p>
            <a:r>
              <a:rPr lang="en-US" dirty="0"/>
              <a:t>Be fully planked or decked</a:t>
            </a:r>
          </a:p>
          <a:p>
            <a:r>
              <a:rPr lang="en-US" dirty="0"/>
              <a:t>Be able to support its weight and 4 times the max load</a:t>
            </a:r>
          </a:p>
          <a:p>
            <a:r>
              <a:rPr lang="en-US" dirty="0"/>
              <a:t>Be at least 18 inches wide</a:t>
            </a:r>
          </a:p>
          <a:p>
            <a:r>
              <a:rPr lang="en-US" dirty="0"/>
              <a:t>Ends must extend over support 6 inches</a:t>
            </a:r>
          </a:p>
        </p:txBody>
      </p:sp>
      <p:sp>
        <p:nvSpPr>
          <p:cNvPr id="7" name="Content Placeholder 4">
            <a:extLst>
              <a:ext uri="{FF2B5EF4-FFF2-40B4-BE49-F238E27FC236}">
                <a16:creationId xmlns:a16="http://schemas.microsoft.com/office/drawing/2014/main" id="{7D5807E2-35D7-4764-AFE9-B6F4E7286557}"/>
              </a:ext>
            </a:extLst>
          </p:cNvPr>
          <p:cNvSpPr txBox="1">
            <a:spLocks/>
          </p:cNvSpPr>
          <p:nvPr/>
        </p:nvSpPr>
        <p:spPr>
          <a:xfrm>
            <a:off x="6096000" y="1600200"/>
            <a:ext cx="4658751"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00263A"/>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263A"/>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263A"/>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263A"/>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263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dirty="0"/>
              <a:t>Scaffold Height:</a:t>
            </a:r>
          </a:p>
          <a:p>
            <a:r>
              <a:rPr lang="en-US" dirty="0"/>
              <a:t>Height should be no more than four times its minimum base dimension</a:t>
            </a:r>
          </a:p>
          <a:p>
            <a:r>
              <a:rPr lang="en-US" dirty="0"/>
              <a:t>If it exceeds that guys, ties or braces should be used</a:t>
            </a:r>
          </a:p>
        </p:txBody>
      </p:sp>
      <p:pic>
        <p:nvPicPr>
          <p:cNvPr id="8" name="Audio 7">
            <a:hlinkClick r:id="" action="ppaction://media"/>
            <a:extLst>
              <a:ext uri="{FF2B5EF4-FFF2-40B4-BE49-F238E27FC236}">
                <a16:creationId xmlns:a16="http://schemas.microsoft.com/office/drawing/2014/main" id="{86B24710-272A-4764-87E3-3A8D9669D5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716002302"/>
      </p:ext>
    </p:extLst>
  </p:cSld>
  <p:clrMapOvr>
    <a:masterClrMapping/>
  </p:clrMapOvr>
  <mc:AlternateContent xmlns:mc="http://schemas.openxmlformats.org/markup-compatibility/2006">
    <mc:Choice xmlns:p14="http://schemas.microsoft.com/office/powerpoint/2010/main" Requires="p14">
      <p:transition spd="slow" p14:dur="2000" advTm="31526"/>
    </mc:Choice>
    <mc:Fallback>
      <p:transition spd="slow" advTm="31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49780-3285-C943-BA54-43939C8F418B}"/>
              </a:ext>
            </a:extLst>
          </p:cNvPr>
          <p:cNvSpPr>
            <a:spLocks noGrp="1"/>
          </p:cNvSpPr>
          <p:nvPr>
            <p:ph type="title"/>
          </p:nvPr>
        </p:nvSpPr>
        <p:spPr/>
        <p:txBody>
          <a:bodyPr/>
          <a:lstStyle/>
          <a:p>
            <a:r>
              <a:rPr lang="en-US" dirty="0"/>
              <a:t>Safe scaffold construction</a:t>
            </a:r>
          </a:p>
        </p:txBody>
      </p:sp>
      <p:sp>
        <p:nvSpPr>
          <p:cNvPr id="5" name="Content Placeholder 4">
            <a:extLst>
              <a:ext uri="{FF2B5EF4-FFF2-40B4-BE49-F238E27FC236}">
                <a16:creationId xmlns:a16="http://schemas.microsoft.com/office/drawing/2014/main" id="{18810828-513C-4465-AFA2-0C5F454DF5AB}"/>
              </a:ext>
            </a:extLst>
          </p:cNvPr>
          <p:cNvSpPr>
            <a:spLocks noGrp="1"/>
          </p:cNvSpPr>
          <p:nvPr>
            <p:ph idx="1"/>
          </p:nvPr>
        </p:nvSpPr>
        <p:spPr>
          <a:xfrm>
            <a:off x="609600" y="1600201"/>
            <a:ext cx="4658751" cy="4525963"/>
          </a:xfrm>
        </p:spPr>
        <p:txBody>
          <a:bodyPr/>
          <a:lstStyle/>
          <a:p>
            <a:pPr marL="0" indent="0">
              <a:buNone/>
            </a:pPr>
            <a:r>
              <a:rPr lang="en-US" b="1" dirty="0"/>
              <a:t>Scaffold Access:</a:t>
            </a:r>
          </a:p>
          <a:p>
            <a:r>
              <a:rPr lang="en-US" dirty="0"/>
              <a:t>No climbing cross braces</a:t>
            </a:r>
          </a:p>
          <a:p>
            <a:r>
              <a:rPr lang="en-US" dirty="0"/>
              <a:t>When using a ladder, bottom rung no more than 24 in high</a:t>
            </a:r>
          </a:p>
        </p:txBody>
      </p:sp>
      <p:sp>
        <p:nvSpPr>
          <p:cNvPr id="7" name="Content Placeholder 4">
            <a:extLst>
              <a:ext uri="{FF2B5EF4-FFF2-40B4-BE49-F238E27FC236}">
                <a16:creationId xmlns:a16="http://schemas.microsoft.com/office/drawing/2014/main" id="{7D5807E2-35D7-4764-AFE9-B6F4E7286557}"/>
              </a:ext>
            </a:extLst>
          </p:cNvPr>
          <p:cNvSpPr txBox="1">
            <a:spLocks/>
          </p:cNvSpPr>
          <p:nvPr/>
        </p:nvSpPr>
        <p:spPr>
          <a:xfrm>
            <a:off x="6096000" y="1600200"/>
            <a:ext cx="4658751"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00263A"/>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263A"/>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263A"/>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263A"/>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263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dirty="0"/>
              <a:t>Supervision:</a:t>
            </a:r>
          </a:p>
          <a:p>
            <a:pPr>
              <a:spcBef>
                <a:spcPct val="25000"/>
              </a:spcBef>
            </a:pPr>
            <a:r>
              <a:rPr lang="en-US" dirty="0"/>
              <a:t>Scaffolds can only be erected, moved, dismantled or altered under the supervision of a competent person</a:t>
            </a:r>
          </a:p>
        </p:txBody>
      </p:sp>
      <p:pic>
        <p:nvPicPr>
          <p:cNvPr id="3" name="Audio 2">
            <a:hlinkClick r:id="" action="ppaction://media"/>
            <a:extLst>
              <a:ext uri="{FF2B5EF4-FFF2-40B4-BE49-F238E27FC236}">
                <a16:creationId xmlns:a16="http://schemas.microsoft.com/office/drawing/2014/main" id="{F466B469-A8E6-4E28-A25B-E6E7218041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020969101"/>
      </p:ext>
    </p:extLst>
  </p:cSld>
  <p:clrMapOvr>
    <a:masterClrMapping/>
  </p:clrMapOvr>
  <mc:AlternateContent xmlns:mc="http://schemas.openxmlformats.org/markup-compatibility/2006">
    <mc:Choice xmlns:p14="http://schemas.microsoft.com/office/powerpoint/2010/main" Requires="p14">
      <p:transition spd="slow" p14:dur="2000" advTm="37237"/>
    </mc:Choice>
    <mc:Fallback>
      <p:transition spd="slow" advTm="37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14211-8C59-4DFD-912D-C50DC334C635}"/>
              </a:ext>
            </a:extLst>
          </p:cNvPr>
          <p:cNvSpPr>
            <a:spLocks noGrp="1"/>
          </p:cNvSpPr>
          <p:nvPr>
            <p:ph type="title"/>
          </p:nvPr>
        </p:nvSpPr>
        <p:spPr/>
        <p:txBody>
          <a:bodyPr/>
          <a:lstStyle/>
          <a:p>
            <a:r>
              <a:rPr lang="en-US" dirty="0"/>
              <a:t>Weather conditions</a:t>
            </a:r>
          </a:p>
        </p:txBody>
      </p:sp>
      <p:sp>
        <p:nvSpPr>
          <p:cNvPr id="4" name="Rectangle 2">
            <a:extLst>
              <a:ext uri="{FF2B5EF4-FFF2-40B4-BE49-F238E27FC236}">
                <a16:creationId xmlns:a16="http://schemas.microsoft.com/office/drawing/2014/main" id="{8F861D31-F493-45E2-94E2-BB04C928D4EC}"/>
              </a:ext>
            </a:extLst>
          </p:cNvPr>
          <p:cNvSpPr>
            <a:spLocks noGrp="1" noChangeArrowheads="1"/>
          </p:cNvSpPr>
          <p:nvPr>
            <p:ph idx="1"/>
          </p:nvPr>
        </p:nvSpPr>
        <p:spPr bwMode="auto">
          <a:xfrm>
            <a:off x="609600" y="1600200"/>
            <a:ext cx="10972800" cy="1495794"/>
          </a:xfrm>
          <a:prstGeom prst="rect">
            <a:avLst/>
          </a:prstGeom>
          <a:noFill/>
          <a:ln w="9525">
            <a:noFill/>
            <a:miter lim="800000"/>
            <a:headEnd/>
            <a:tailEnd/>
          </a:ln>
        </p:spPr>
        <p:txBody>
          <a:bodyPr>
            <a:spAutoFit/>
          </a:bodyPr>
          <a:lstStyle/>
          <a:p>
            <a:pPr indent="0">
              <a:lnSpc>
                <a:spcPct val="90000"/>
              </a:lnSpc>
              <a:spcBef>
                <a:spcPct val="45000"/>
              </a:spcBef>
              <a:buClr>
                <a:schemeClr val="tx2">
                  <a:lumMod val="50000"/>
                </a:schemeClr>
              </a:buClr>
              <a:buNone/>
              <a:tabLst>
                <a:tab pos="293688" algn="l"/>
              </a:tabLst>
            </a:pPr>
            <a:r>
              <a:rPr lang="en-US" b="1" dirty="0"/>
              <a:t>Don’t work on snow or ice covered platforms or during storms or high winds</a:t>
            </a:r>
          </a:p>
          <a:p>
            <a:endParaRPr lang="en-US" sz="2800" b="1" dirty="0">
              <a:latin typeface="Albertus Extra Bold" pitchFamily="34" charset="0"/>
            </a:endParaRPr>
          </a:p>
        </p:txBody>
      </p:sp>
      <p:pic>
        <p:nvPicPr>
          <p:cNvPr id="7" name="Picture 6">
            <a:extLst>
              <a:ext uri="{FF2B5EF4-FFF2-40B4-BE49-F238E27FC236}">
                <a16:creationId xmlns:a16="http://schemas.microsoft.com/office/drawing/2014/main" id="{E9B4DF6D-D288-4276-995E-1B0AB1337B1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836670" y="2723717"/>
            <a:ext cx="4762500" cy="3571875"/>
          </a:xfrm>
          <a:prstGeom prst="rect">
            <a:avLst/>
          </a:prstGeom>
          <a:ln>
            <a:noFill/>
          </a:ln>
          <a:effectLst>
            <a:softEdge rad="112500"/>
          </a:effectLst>
        </p:spPr>
      </p:pic>
      <p:sp>
        <p:nvSpPr>
          <p:cNvPr id="8" name="TextBox 7">
            <a:extLst>
              <a:ext uri="{FF2B5EF4-FFF2-40B4-BE49-F238E27FC236}">
                <a16:creationId xmlns:a16="http://schemas.microsoft.com/office/drawing/2014/main" id="{C325D998-8BAD-4DB3-A63F-D3644C3709C6}"/>
              </a:ext>
            </a:extLst>
          </p:cNvPr>
          <p:cNvSpPr txBox="1"/>
          <p:nvPr/>
        </p:nvSpPr>
        <p:spPr>
          <a:xfrm>
            <a:off x="3836670" y="6295592"/>
            <a:ext cx="4762500" cy="230832"/>
          </a:xfrm>
          <a:prstGeom prst="rect">
            <a:avLst/>
          </a:prstGeom>
          <a:noFill/>
        </p:spPr>
        <p:txBody>
          <a:bodyPr wrap="square" rtlCol="0">
            <a:spAutoFit/>
          </a:bodyPr>
          <a:lstStyle/>
          <a:p>
            <a:r>
              <a:rPr lang="en-US" sz="900" dirty="0">
                <a:hlinkClick r:id="rId6" tooltip="https://www.flickr.com/photos/93779577@N00/15803590014">
                  <a:extLst>
                    <a:ext uri="{A12FA001-AC4F-418D-AE19-62706E023703}">
                      <ahyp:hlinkClr xmlns:ahyp="http://schemas.microsoft.com/office/drawing/2018/hyperlinkcolor" val="tx"/>
                    </a:ext>
                  </a:extLst>
                </a:hlinkClick>
              </a:rPr>
              <a:t>This Photo</a:t>
            </a:r>
            <a:r>
              <a:rPr lang="en-US" sz="900" dirty="0"/>
              <a:t> by Unknown Author is licensed under </a:t>
            </a:r>
            <a:r>
              <a:rPr lang="en-US" sz="900" dirty="0">
                <a:hlinkClick r:id="rId7" tooltip="https://creativecommons.org/licenses/by-nc-nd/3.0/">
                  <a:extLst>
                    <a:ext uri="{A12FA001-AC4F-418D-AE19-62706E023703}">
                      <ahyp:hlinkClr xmlns:ahyp="http://schemas.microsoft.com/office/drawing/2018/hyperlinkcolor" val="tx"/>
                    </a:ext>
                  </a:extLst>
                </a:hlinkClick>
              </a:rPr>
              <a:t>CC BY-NC-ND</a:t>
            </a:r>
            <a:endParaRPr lang="en-US" sz="900" dirty="0"/>
          </a:p>
        </p:txBody>
      </p:sp>
      <p:pic>
        <p:nvPicPr>
          <p:cNvPr id="5" name="Audio 4">
            <a:hlinkClick r:id="" action="ppaction://media"/>
            <a:extLst>
              <a:ext uri="{FF2B5EF4-FFF2-40B4-BE49-F238E27FC236}">
                <a16:creationId xmlns:a16="http://schemas.microsoft.com/office/drawing/2014/main" id="{BE6C5A24-8D6B-4896-885A-AE1BF81CE41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383706705"/>
      </p:ext>
    </p:extLst>
  </p:cSld>
  <p:clrMapOvr>
    <a:masterClrMapping/>
  </p:clrMapOvr>
  <mc:AlternateContent xmlns:mc="http://schemas.openxmlformats.org/markup-compatibility/2006">
    <mc:Choice xmlns:p14="http://schemas.microsoft.com/office/powerpoint/2010/main" Requires="p14">
      <p:transition spd="slow" p14:dur="2000" advTm="21753"/>
    </mc:Choice>
    <mc:Fallback>
      <p:transition spd="slow" advTm="21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2" presetClass="entr" presetSubtype="2" fill="hold" grpId="0" nodeType="afterEffect">
                                  <p:stCondLst>
                                    <p:cond delay="100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4"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E7918-F9DA-4453-8B3B-89106C73FB40}"/>
              </a:ext>
            </a:extLst>
          </p:cNvPr>
          <p:cNvSpPr>
            <a:spLocks noGrp="1"/>
          </p:cNvSpPr>
          <p:nvPr>
            <p:ph type="title"/>
          </p:nvPr>
        </p:nvSpPr>
        <p:spPr/>
        <p:txBody>
          <a:bodyPr/>
          <a:lstStyle/>
          <a:p>
            <a:r>
              <a:rPr lang="en-US" dirty="0"/>
              <a:t>Scaffold Hazard Review</a:t>
            </a:r>
          </a:p>
        </p:txBody>
      </p:sp>
      <p:sp>
        <p:nvSpPr>
          <p:cNvPr id="4" name="Content Placeholder 3">
            <a:extLst>
              <a:ext uri="{FF2B5EF4-FFF2-40B4-BE49-F238E27FC236}">
                <a16:creationId xmlns:a16="http://schemas.microsoft.com/office/drawing/2014/main" id="{64988772-8D2B-45AF-944A-0D20E553E3DC}"/>
              </a:ext>
            </a:extLst>
          </p:cNvPr>
          <p:cNvSpPr>
            <a:spLocks noGrp="1" noChangeArrowheads="1"/>
          </p:cNvSpPr>
          <p:nvPr>
            <p:ph idx="1"/>
          </p:nvPr>
        </p:nvSpPr>
        <p:spPr bwMode="auto">
          <a:xfrm>
            <a:off x="609600" y="1600200"/>
            <a:ext cx="10972800" cy="1766637"/>
          </a:xfrm>
          <a:prstGeom prst="rect">
            <a:avLst/>
          </a:prstGeom>
          <a:noFill/>
          <a:ln w="9525">
            <a:noFill/>
            <a:miter lim="800000"/>
            <a:headEnd/>
            <a:tailEnd/>
          </a:ln>
        </p:spPr>
        <p:txBody>
          <a:bodyPr>
            <a:spAutoFit/>
          </a:bodyPr>
          <a:lstStyle/>
          <a:p>
            <a:pPr indent="346075"/>
            <a:r>
              <a:rPr lang="en-US" sz="3200" dirty="0"/>
              <a:t>Falls from elevation</a:t>
            </a:r>
          </a:p>
          <a:p>
            <a:pPr indent="346075"/>
            <a:r>
              <a:rPr lang="en-US" sz="3200" dirty="0"/>
              <a:t>Bad planking</a:t>
            </a:r>
          </a:p>
          <a:p>
            <a:pPr indent="346075"/>
            <a:r>
              <a:rPr lang="en-US" sz="3200" dirty="0"/>
              <a:t>Scaffold collapse</a:t>
            </a:r>
          </a:p>
        </p:txBody>
      </p:sp>
      <p:sp>
        <p:nvSpPr>
          <p:cNvPr id="5" name="Rectangle 4">
            <a:extLst>
              <a:ext uri="{FF2B5EF4-FFF2-40B4-BE49-F238E27FC236}">
                <a16:creationId xmlns:a16="http://schemas.microsoft.com/office/drawing/2014/main" id="{C9CA6012-0204-4213-8C5F-1C89248F14AD}"/>
              </a:ext>
            </a:extLst>
          </p:cNvPr>
          <p:cNvSpPr>
            <a:spLocks noChangeArrowheads="1"/>
          </p:cNvSpPr>
          <p:nvPr/>
        </p:nvSpPr>
        <p:spPr bwMode="auto">
          <a:xfrm>
            <a:off x="6096000" y="1811215"/>
            <a:ext cx="4419600" cy="1419491"/>
          </a:xfrm>
          <a:prstGeom prst="rect">
            <a:avLst/>
          </a:prstGeom>
          <a:noFill/>
          <a:ln w="9525">
            <a:noFill/>
            <a:miter lim="800000"/>
            <a:headEnd/>
            <a:tailEnd/>
          </a:ln>
        </p:spPr>
        <p:txBody>
          <a:bodyPr>
            <a:spAutoFit/>
          </a:bodyPr>
          <a:lstStyle/>
          <a:p>
            <a:pPr marL="457200" indent="-457200">
              <a:lnSpc>
                <a:spcPct val="70000"/>
              </a:lnSpc>
              <a:spcBef>
                <a:spcPct val="10000"/>
              </a:spcBef>
              <a:buClr>
                <a:schemeClr val="tx2">
                  <a:lumMod val="50000"/>
                </a:schemeClr>
              </a:buClr>
              <a:buFont typeface="Arial" panose="020B0604020202020204" pitchFamily="34" charset="0"/>
              <a:buChar char="•"/>
            </a:pPr>
            <a:r>
              <a:rPr lang="en-US" sz="3200" dirty="0">
                <a:solidFill>
                  <a:schemeClr val="tx2">
                    <a:lumMod val="50000"/>
                  </a:schemeClr>
                </a:solidFill>
              </a:rPr>
              <a:t>Getting struck by</a:t>
            </a:r>
          </a:p>
          <a:p>
            <a:pPr>
              <a:lnSpc>
                <a:spcPct val="70000"/>
              </a:lnSpc>
              <a:spcBef>
                <a:spcPct val="10000"/>
              </a:spcBef>
              <a:buClr>
                <a:schemeClr val="tx2">
                  <a:lumMod val="50000"/>
                </a:schemeClr>
              </a:buClr>
            </a:pPr>
            <a:r>
              <a:rPr lang="en-US" sz="3200" dirty="0">
                <a:solidFill>
                  <a:schemeClr val="tx2">
                    <a:lumMod val="50000"/>
                  </a:schemeClr>
                </a:solidFill>
              </a:rPr>
              <a:t>	falling tools or debris</a:t>
            </a:r>
          </a:p>
          <a:p>
            <a:pPr marL="457200" indent="-457200">
              <a:lnSpc>
                <a:spcPct val="70000"/>
              </a:lnSpc>
              <a:spcBef>
                <a:spcPct val="45000"/>
              </a:spcBef>
              <a:buClr>
                <a:schemeClr val="tx2">
                  <a:lumMod val="50000"/>
                </a:schemeClr>
              </a:buClr>
              <a:buFont typeface="Arial" panose="020B0604020202020204" pitchFamily="34" charset="0"/>
              <a:buChar char="•"/>
            </a:pPr>
            <a:r>
              <a:rPr lang="en-US" sz="3200" dirty="0">
                <a:solidFill>
                  <a:schemeClr val="tx2">
                    <a:lumMod val="50000"/>
                  </a:schemeClr>
                </a:solidFill>
              </a:rPr>
              <a:t>Electrocution</a:t>
            </a:r>
          </a:p>
        </p:txBody>
      </p:sp>
      <p:pic>
        <p:nvPicPr>
          <p:cNvPr id="6" name="Picture 5">
            <a:extLst>
              <a:ext uri="{FF2B5EF4-FFF2-40B4-BE49-F238E27FC236}">
                <a16:creationId xmlns:a16="http://schemas.microsoft.com/office/drawing/2014/main" id="{B092FB50-627F-41B3-B52C-A5007E11C974}"/>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rot="959842">
            <a:off x="1612457" y="3779417"/>
            <a:ext cx="3707476" cy="2618405"/>
          </a:xfrm>
          <a:prstGeom prst="rect">
            <a:avLst/>
          </a:prstGeom>
          <a:ln>
            <a:noFill/>
          </a:ln>
          <a:effectLst>
            <a:softEdge rad="112500"/>
          </a:effectLst>
        </p:spPr>
      </p:pic>
      <p:pic>
        <p:nvPicPr>
          <p:cNvPr id="7" name="Picture 6">
            <a:extLst>
              <a:ext uri="{FF2B5EF4-FFF2-40B4-BE49-F238E27FC236}">
                <a16:creationId xmlns:a16="http://schemas.microsoft.com/office/drawing/2014/main" id="{4449848D-9FB1-4261-84AB-F585F8D9BCE2}"/>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rot="20742602">
            <a:off x="4603672" y="3627505"/>
            <a:ext cx="2740412" cy="1935416"/>
          </a:xfrm>
          <a:prstGeom prst="rect">
            <a:avLst/>
          </a:prstGeom>
          <a:ln>
            <a:noFill/>
          </a:ln>
          <a:effectLst>
            <a:softEdge rad="112500"/>
          </a:effectLst>
        </p:spPr>
      </p:pic>
      <p:pic>
        <p:nvPicPr>
          <p:cNvPr id="8" name="Picture 7">
            <a:extLst>
              <a:ext uri="{FF2B5EF4-FFF2-40B4-BE49-F238E27FC236}">
                <a16:creationId xmlns:a16="http://schemas.microsoft.com/office/drawing/2014/main" id="{ADF35A72-9642-472C-A631-F46B20623DD7}"/>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rot="302295">
            <a:off x="6448549" y="3831013"/>
            <a:ext cx="3707476" cy="2618405"/>
          </a:xfrm>
          <a:prstGeom prst="rect">
            <a:avLst/>
          </a:prstGeom>
          <a:ln>
            <a:noFill/>
          </a:ln>
          <a:effectLst>
            <a:softEdge rad="112500"/>
          </a:effectLst>
        </p:spPr>
      </p:pic>
      <p:pic>
        <p:nvPicPr>
          <p:cNvPr id="3" name="Audio 2">
            <a:hlinkClick r:id="" action="ppaction://media"/>
            <a:extLst>
              <a:ext uri="{FF2B5EF4-FFF2-40B4-BE49-F238E27FC236}">
                <a16:creationId xmlns:a16="http://schemas.microsoft.com/office/drawing/2014/main" id="{97954AB6-2D1B-4D65-8101-0BD3737B19D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529002977"/>
      </p:ext>
    </p:extLst>
  </p:cSld>
  <p:clrMapOvr>
    <a:masterClrMapping/>
  </p:clrMapOvr>
  <mc:AlternateContent xmlns:mc="http://schemas.openxmlformats.org/markup-compatibility/2006">
    <mc:Choice xmlns:p14="http://schemas.microsoft.com/office/powerpoint/2010/main" Requires="p14">
      <p:transition spd="slow" p14:dur="2000" advTm="41310"/>
    </mc:Choice>
    <mc:Fallback>
      <p:transition spd="slow" advTm="41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 presetClass="entr" presetSubtype="6" fill="hold" grpId="0" nodeType="after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 calcmode="lin" valueType="num">
                                      <p:cBhvr additive="base">
                                        <p:cTn id="10"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11"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 presetClass="entr" presetSubtype="6"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additive="base">
                                        <p:cTn id="15"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6" fill="hold" grpId="0" nodeType="after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12"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2" presetClass="entr" presetSubtype="12" fill="hold" grpId="0" nodeType="afterEffect">
                                  <p:stCondLst>
                                    <p:cond delay="0"/>
                                  </p:stCondLst>
                                  <p:childTnLst>
                                    <p:set>
                                      <p:cBhvr>
                                        <p:cTn id="29" dur="1" fill="hold">
                                          <p:stCondLst>
                                            <p:cond delay="0"/>
                                          </p:stCondLst>
                                        </p:cTn>
                                        <p:tgtEl>
                                          <p:spTgt spid="5">
                                            <p:txEl>
                                              <p:pRg st="1" end="1"/>
                                            </p:txEl>
                                          </p:spTgt>
                                        </p:tgtEl>
                                        <p:attrNameLst>
                                          <p:attrName>style.visibility</p:attrName>
                                        </p:attrNameLst>
                                      </p:cBhvr>
                                      <p:to>
                                        <p:strVal val="visible"/>
                                      </p:to>
                                    </p:set>
                                    <p:anim calcmode="lin" valueType="num">
                                      <p:cBhvr additive="base">
                                        <p:cTn id="30"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5">
                                            <p:txEl>
                                              <p:pRg st="1" end="1"/>
                                            </p:txEl>
                                          </p:spTgt>
                                        </p:tgtEl>
                                        <p:attrNameLst>
                                          <p:attrName>ppt_y</p:attrName>
                                        </p:attrNameLst>
                                      </p:cBhvr>
                                      <p:tavLst>
                                        <p:tav tm="0">
                                          <p:val>
                                            <p:strVal val="1+#ppt_h/2"/>
                                          </p:val>
                                        </p:tav>
                                        <p:tav tm="100000">
                                          <p:val>
                                            <p:strVal val="#ppt_y"/>
                                          </p:val>
                                        </p:tav>
                                      </p:tavLst>
                                    </p:anim>
                                  </p:childTnLst>
                                </p:cTn>
                              </p:par>
                              <p:par>
                                <p:cTn id="32" presetID="2" presetClass="entr" presetSubtype="12" fill="hold" grpId="0" nodeType="with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 calcmode="lin" valueType="num">
                                      <p:cBhvr additive="base">
                                        <p:cTn id="34"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3"/>
                </p:tgtEl>
              </p:cMediaNode>
            </p:audio>
          </p:childTnLst>
        </p:cTn>
      </p:par>
    </p:tnLst>
    <p:bldLst>
      <p:bldP spid="4" grpId="0" build="allAtOnce"/>
      <p:bldP spid="5" grpId="0"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4988772-8D2B-45AF-944A-0D20E553E3DC}"/>
              </a:ext>
            </a:extLst>
          </p:cNvPr>
          <p:cNvSpPr>
            <a:spLocks noGrp="1" noChangeArrowheads="1"/>
          </p:cNvSpPr>
          <p:nvPr>
            <p:ph idx="1"/>
          </p:nvPr>
        </p:nvSpPr>
        <p:spPr bwMode="auto">
          <a:xfrm>
            <a:off x="818776" y="948765"/>
            <a:ext cx="10972800" cy="1569660"/>
          </a:xfrm>
          <a:prstGeom prst="rect">
            <a:avLst/>
          </a:prstGeom>
          <a:noFill/>
          <a:ln w="9525">
            <a:noFill/>
            <a:miter lim="800000"/>
            <a:headEnd/>
            <a:tailEnd/>
          </a:ln>
        </p:spPr>
        <p:txBody>
          <a:bodyPr>
            <a:spAutoFit/>
          </a:bodyPr>
          <a:lstStyle/>
          <a:p>
            <a:pPr indent="0">
              <a:buNone/>
            </a:pPr>
            <a:r>
              <a:rPr lang="en-US" dirty="0"/>
              <a:t>For more information on scaffolding and compliance you can go to the OSHA website at osha.gov and by using the direct links below:</a:t>
            </a:r>
            <a:endParaRPr lang="en-US" sz="3200" dirty="0"/>
          </a:p>
        </p:txBody>
      </p:sp>
      <p:sp>
        <p:nvSpPr>
          <p:cNvPr id="10" name="TextBox 9">
            <a:extLst>
              <a:ext uri="{FF2B5EF4-FFF2-40B4-BE49-F238E27FC236}">
                <a16:creationId xmlns:a16="http://schemas.microsoft.com/office/drawing/2014/main" id="{6F8F27A9-54F3-4DE7-9E4D-9CAB1890ECB9}"/>
              </a:ext>
            </a:extLst>
          </p:cNvPr>
          <p:cNvSpPr txBox="1"/>
          <p:nvPr/>
        </p:nvSpPr>
        <p:spPr>
          <a:xfrm>
            <a:off x="1135529" y="3029952"/>
            <a:ext cx="6096000" cy="2246769"/>
          </a:xfrm>
          <a:prstGeom prst="rect">
            <a:avLst/>
          </a:prstGeom>
          <a:noFill/>
        </p:spPr>
        <p:txBody>
          <a:bodyPr wrap="square">
            <a:spAutoFit/>
          </a:bodyPr>
          <a:lstStyle/>
          <a:p>
            <a:r>
              <a:rPr lang="en-US" sz="2000" dirty="0">
                <a:solidFill>
                  <a:srgbClr val="0070C0"/>
                </a:solidFill>
                <a:hlinkClick r:id="rId5">
                  <a:extLst>
                    <a:ext uri="{A12FA001-AC4F-418D-AE19-62706E023703}">
                      <ahyp:hlinkClr xmlns:ahyp="http://schemas.microsoft.com/office/drawing/2018/hyperlinkcolor" val="tx"/>
                    </a:ext>
                  </a:extLst>
                </a:hlinkClick>
              </a:rPr>
              <a:t>29 CFR 1926 Subpart L</a:t>
            </a:r>
            <a:endParaRPr lang="en-US" sz="2000" dirty="0">
              <a:solidFill>
                <a:srgbClr val="0070C0"/>
              </a:solidFill>
            </a:endParaRPr>
          </a:p>
          <a:p>
            <a:r>
              <a:rPr lang="en-US" sz="2000" dirty="0">
                <a:solidFill>
                  <a:srgbClr val="0070C0"/>
                </a:solidFill>
                <a:hlinkClick r:id="rId6">
                  <a:extLst>
                    <a:ext uri="{A12FA001-AC4F-418D-AE19-62706E023703}">
                      <ahyp:hlinkClr xmlns:ahyp="http://schemas.microsoft.com/office/drawing/2018/hyperlinkcolor" val="tx"/>
                    </a:ext>
                  </a:extLst>
                </a:hlinkClick>
              </a:rPr>
              <a:t>29 CFR 1910.27 Scaffolds and Rope Decent Systems</a:t>
            </a:r>
            <a:endParaRPr lang="en-US" sz="2000" dirty="0">
              <a:solidFill>
                <a:srgbClr val="0070C0"/>
              </a:solidFill>
            </a:endParaRPr>
          </a:p>
          <a:p>
            <a:r>
              <a:rPr lang="en-US" sz="2000" dirty="0">
                <a:solidFill>
                  <a:srgbClr val="0070C0"/>
                </a:solidFill>
                <a:hlinkClick r:id="rId7">
                  <a:extLst>
                    <a:ext uri="{A12FA001-AC4F-418D-AE19-62706E023703}">
                      <ahyp:hlinkClr xmlns:ahyp="http://schemas.microsoft.com/office/drawing/2018/hyperlinkcolor" val="tx"/>
                    </a:ext>
                  </a:extLst>
                </a:hlinkClick>
              </a:rPr>
              <a:t>OSHA Safety and Health Topics - Scaffolding</a:t>
            </a:r>
            <a:endParaRPr lang="en-US" sz="2000" dirty="0">
              <a:solidFill>
                <a:srgbClr val="0070C0"/>
              </a:solidFill>
            </a:endParaRPr>
          </a:p>
          <a:p>
            <a:r>
              <a:rPr lang="en-US" sz="2000" dirty="0">
                <a:solidFill>
                  <a:srgbClr val="0070C0"/>
                </a:solidFill>
                <a:hlinkClick r:id="rId8">
                  <a:extLst>
                    <a:ext uri="{A12FA001-AC4F-418D-AE19-62706E023703}">
                      <ahyp:hlinkClr xmlns:ahyp="http://schemas.microsoft.com/office/drawing/2018/hyperlinkcolor" val="tx"/>
                    </a:ext>
                  </a:extLst>
                </a:hlinkClick>
              </a:rPr>
              <a:t>OSHA Scaffolding </a:t>
            </a:r>
            <a:r>
              <a:rPr lang="en-US" sz="2000" dirty="0" err="1">
                <a:solidFill>
                  <a:srgbClr val="0070C0"/>
                </a:solidFill>
                <a:hlinkClick r:id="rId8">
                  <a:extLst>
                    <a:ext uri="{A12FA001-AC4F-418D-AE19-62706E023703}">
                      <ahyp:hlinkClr xmlns:ahyp="http://schemas.microsoft.com/office/drawing/2018/hyperlinkcolor" val="tx"/>
                    </a:ext>
                  </a:extLst>
                </a:hlinkClick>
              </a:rPr>
              <a:t>eTool</a:t>
            </a:r>
            <a:endParaRPr lang="en-US" sz="2000" dirty="0">
              <a:solidFill>
                <a:srgbClr val="0070C0"/>
              </a:solidFill>
            </a:endParaRPr>
          </a:p>
          <a:p>
            <a:r>
              <a:rPr lang="en-US" sz="2000" dirty="0">
                <a:solidFill>
                  <a:srgbClr val="0070C0"/>
                </a:solidFill>
                <a:hlinkClick r:id="rId5">
                  <a:extLst>
                    <a:ext uri="{A12FA001-AC4F-418D-AE19-62706E023703}">
                      <ahyp:hlinkClr xmlns:ahyp="http://schemas.microsoft.com/office/drawing/2018/hyperlinkcolor" val="tx"/>
                    </a:ext>
                  </a:extLst>
                </a:hlinkClick>
              </a:rPr>
              <a:t>29 CFR 1926 Subpart L</a:t>
            </a:r>
            <a:endParaRPr lang="en-US" sz="2000" dirty="0">
              <a:solidFill>
                <a:srgbClr val="0070C0"/>
              </a:solidFill>
            </a:endParaRPr>
          </a:p>
          <a:p>
            <a:r>
              <a:rPr lang="en-US" sz="2000" dirty="0">
                <a:solidFill>
                  <a:srgbClr val="0070C0"/>
                </a:solidFill>
                <a:hlinkClick r:id="rId9">
                  <a:extLst>
                    <a:ext uri="{A12FA001-AC4F-418D-AE19-62706E023703}">
                      <ahyp:hlinkClr xmlns:ahyp="http://schemas.microsoft.com/office/drawing/2018/hyperlinkcolor" val="tx"/>
                    </a:ext>
                  </a:extLst>
                </a:hlinkClick>
              </a:rPr>
              <a:t>ANSI/ASSP A10.8-2011</a:t>
            </a:r>
            <a:endParaRPr lang="en-US" sz="2000" dirty="0">
              <a:solidFill>
                <a:srgbClr val="0070C0"/>
              </a:solidFill>
            </a:endParaRPr>
          </a:p>
          <a:p>
            <a:r>
              <a:rPr lang="en-US" sz="2000" dirty="0">
                <a:solidFill>
                  <a:srgbClr val="0070C0"/>
                </a:solidFill>
                <a:hlinkClick r:id="rId10">
                  <a:extLst>
                    <a:ext uri="{A12FA001-AC4F-418D-AE19-62706E023703}">
                      <ahyp:hlinkClr xmlns:ahyp="http://schemas.microsoft.com/office/drawing/2018/hyperlinkcolor" val="tx"/>
                    </a:ext>
                  </a:extLst>
                </a:hlinkClick>
              </a:rPr>
              <a:t>29 CFR 1926.451 Scaffolds – General Requirements</a:t>
            </a:r>
            <a:endParaRPr lang="en-US" sz="2000" dirty="0">
              <a:solidFill>
                <a:srgbClr val="0070C0"/>
              </a:solidFill>
            </a:endParaRPr>
          </a:p>
        </p:txBody>
      </p:sp>
      <p:pic>
        <p:nvPicPr>
          <p:cNvPr id="15" name="Audio 14">
            <a:hlinkClick r:id="" action="ppaction://media"/>
            <a:extLst>
              <a:ext uri="{FF2B5EF4-FFF2-40B4-BE49-F238E27FC236}">
                <a16:creationId xmlns:a16="http://schemas.microsoft.com/office/drawing/2014/main" id="{51765D3C-5C81-407C-A1EF-EFE7C77A482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141793505"/>
      </p:ext>
    </p:extLst>
  </p:cSld>
  <p:clrMapOvr>
    <a:masterClrMapping/>
  </p:clrMapOvr>
  <mc:AlternateContent xmlns:mc="http://schemas.openxmlformats.org/markup-compatibility/2006">
    <mc:Choice xmlns:p14="http://schemas.microsoft.com/office/powerpoint/2010/main" Requires="p14">
      <p:transition spd="slow" p14:dur="2000" advTm="11106"/>
    </mc:Choice>
    <mc:Fallback>
      <p:transition spd="slow" advTm="11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par>
                          <p:cTn id="7" fill="hold">
                            <p:stCondLst>
                              <p:cond delay="0"/>
                            </p:stCondLst>
                            <p:childTnLst>
                              <p:par>
                                <p:cTn id="8" presetID="2" presetClass="entr" presetSubtype="6" fill="hold" grpId="0" nodeType="after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 calcmode="lin" valueType="num">
                                      <p:cBhvr additive="base">
                                        <p:cTn id="10"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11"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5"/>
                </p:tgtEl>
              </p:cMediaNode>
            </p:audio>
          </p:childTnLst>
        </p:cTn>
      </p:par>
    </p:tnLst>
    <p:bldLst>
      <p:bldP spid="4"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646EE784-66FE-4006-99A2-261BA867BFEB}"/>
              </a:ext>
            </a:extLst>
          </p:cNvPr>
          <p:cNvSpPr txBox="1">
            <a:spLocks noGrp="1"/>
          </p:cNvSpPr>
          <p:nvPr>
            <p:ph type="title"/>
          </p:nvPr>
        </p:nvSpPr>
        <p:spPr>
          <a:xfrm>
            <a:off x="2359465" y="4335269"/>
            <a:ext cx="9218246" cy="1292662"/>
          </a:xfrm>
          <a:prstGeom prst="rect">
            <a:avLst/>
          </a:prstGeom>
          <a:noFill/>
        </p:spPr>
        <p:txBody>
          <a:bodyPr wrap="square">
            <a:spAutoFit/>
          </a:bodyPr>
          <a:lstStyle/>
          <a:p>
            <a:pPr algn="ctr" fontAlgn="base">
              <a:spcBef>
                <a:spcPct val="0"/>
              </a:spcBef>
              <a:spcAft>
                <a:spcPct val="0"/>
              </a:spcAft>
              <a:defRPr/>
            </a:pPr>
            <a:r>
              <a:rPr lang="en-US" sz="5400" b="1" dirty="0">
                <a:solidFill>
                  <a:schemeClr val="tx2">
                    <a:lumMod val="50000"/>
                  </a:schemeClr>
                </a:solidFill>
              </a:rPr>
              <a:t>            </a:t>
            </a:r>
            <a:r>
              <a:rPr lang="en-US" sz="5400" b="1" dirty="0">
                <a:solidFill>
                  <a:schemeClr val="tx2">
                    <a:lumMod val="50000"/>
                  </a:schemeClr>
                </a:solidFill>
                <a:latin typeface="Calibri" panose="020F0502020204030204" pitchFamily="34" charset="0"/>
                <a:cs typeface="Calibri" panose="020F0502020204030204" pitchFamily="34" charset="0"/>
              </a:rPr>
              <a:t>Questions?</a:t>
            </a:r>
            <a:endParaRPr lang="en-US" sz="5400" b="1" dirty="0">
              <a:solidFill>
                <a:schemeClr val="tx2">
                  <a:lumMod val="50000"/>
                </a:schemeClr>
              </a:solidFill>
            </a:endParaRPr>
          </a:p>
          <a:p>
            <a:pPr algn="ctr" fontAlgn="base">
              <a:spcBef>
                <a:spcPct val="0"/>
              </a:spcBef>
              <a:spcAft>
                <a:spcPct val="0"/>
              </a:spcAft>
              <a:defRPr/>
            </a:pPr>
            <a:r>
              <a:rPr lang="en-US" sz="3000" b="1" dirty="0">
                <a:solidFill>
                  <a:schemeClr val="tx2">
                    <a:lumMod val="50000"/>
                  </a:schemeClr>
                </a:solidFill>
                <a:latin typeface="Calibri" panose="020F0502020204030204" pitchFamily="34" charset="0"/>
                <a:cs typeface="Calibri" panose="020F0502020204030204" pitchFamily="34" charset="0"/>
              </a:rPr>
              <a:t>                      Contact Us: 405-962-3750 or 405-230-0216 </a:t>
            </a:r>
          </a:p>
        </p:txBody>
      </p:sp>
      <p:pic>
        <p:nvPicPr>
          <p:cNvPr id="2" name="Audio 1">
            <a:hlinkClick r:id="" action="ppaction://media"/>
            <a:extLst>
              <a:ext uri="{FF2B5EF4-FFF2-40B4-BE49-F238E27FC236}">
                <a16:creationId xmlns:a16="http://schemas.microsoft.com/office/drawing/2014/main" id="{60FB8FF6-546B-4E91-B3DD-2839B3A60D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910888784"/>
      </p:ext>
    </p:extLst>
  </p:cSld>
  <p:clrMapOvr>
    <a:masterClrMapping/>
  </p:clrMapOvr>
  <mc:AlternateContent xmlns:mc="http://schemas.openxmlformats.org/markup-compatibility/2006">
    <mc:Choice xmlns:p14="http://schemas.microsoft.com/office/powerpoint/2010/main" Requires="p14">
      <p:transition spd="slow" p14:dur="2000" advTm="24588"/>
    </mc:Choice>
    <mc:Fallback>
      <p:transition spd="slow" advTm="24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A1CE3-6BE2-4E6B-8518-3FC34D69B359}"/>
              </a:ext>
            </a:extLst>
          </p:cNvPr>
          <p:cNvSpPr>
            <a:spLocks noGrp="1"/>
          </p:cNvSpPr>
          <p:nvPr>
            <p:ph type="title"/>
          </p:nvPr>
        </p:nvSpPr>
        <p:spPr/>
        <p:txBody>
          <a:bodyPr/>
          <a:lstStyle/>
          <a:p>
            <a:r>
              <a:rPr lang="en-US" dirty="0"/>
              <a:t>What is a scaffold?</a:t>
            </a:r>
          </a:p>
        </p:txBody>
      </p:sp>
      <p:sp>
        <p:nvSpPr>
          <p:cNvPr id="3" name="Content Placeholder 2">
            <a:extLst>
              <a:ext uri="{FF2B5EF4-FFF2-40B4-BE49-F238E27FC236}">
                <a16:creationId xmlns:a16="http://schemas.microsoft.com/office/drawing/2014/main" id="{1951A70E-1093-48DF-B72A-99D55B80F835}"/>
              </a:ext>
            </a:extLst>
          </p:cNvPr>
          <p:cNvSpPr>
            <a:spLocks noGrp="1"/>
          </p:cNvSpPr>
          <p:nvPr>
            <p:ph idx="1"/>
          </p:nvPr>
        </p:nvSpPr>
        <p:spPr>
          <a:xfrm>
            <a:off x="334107" y="1433408"/>
            <a:ext cx="10972800" cy="4525963"/>
          </a:xfrm>
        </p:spPr>
        <p:txBody>
          <a:bodyPr/>
          <a:lstStyle/>
          <a:p>
            <a:pPr marL="0" indent="0">
              <a:buNone/>
            </a:pPr>
            <a:r>
              <a:rPr lang="en-US" b="1" i="1" dirty="0"/>
              <a:t>An elevated, temporary work platform</a:t>
            </a:r>
          </a:p>
          <a:p>
            <a:pPr marL="0" indent="0">
              <a:buNone/>
            </a:pPr>
            <a:endParaRPr lang="en-US" dirty="0"/>
          </a:p>
        </p:txBody>
      </p:sp>
      <p:sp>
        <p:nvSpPr>
          <p:cNvPr id="4" name="Rectangle 3">
            <a:extLst>
              <a:ext uri="{FF2B5EF4-FFF2-40B4-BE49-F238E27FC236}">
                <a16:creationId xmlns:a16="http://schemas.microsoft.com/office/drawing/2014/main" id="{493A3E11-6E60-4668-9B47-F402CF1D69BE}"/>
              </a:ext>
            </a:extLst>
          </p:cNvPr>
          <p:cNvSpPr txBox="1">
            <a:spLocks noChangeArrowheads="1"/>
          </p:cNvSpPr>
          <p:nvPr/>
        </p:nvSpPr>
        <p:spPr>
          <a:xfrm>
            <a:off x="609600" y="2241025"/>
            <a:ext cx="4810603" cy="201445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00263A"/>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263A"/>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263A"/>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263A"/>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263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t>Three basic types:</a:t>
            </a:r>
          </a:p>
        </p:txBody>
      </p:sp>
      <p:sp>
        <p:nvSpPr>
          <p:cNvPr id="5" name="Rectangle 3">
            <a:extLst>
              <a:ext uri="{FF2B5EF4-FFF2-40B4-BE49-F238E27FC236}">
                <a16:creationId xmlns:a16="http://schemas.microsoft.com/office/drawing/2014/main" id="{E4651BA2-5C62-45F7-BBE9-61AADBA4208F}"/>
              </a:ext>
            </a:extLst>
          </p:cNvPr>
          <p:cNvSpPr txBox="1">
            <a:spLocks noChangeArrowheads="1"/>
          </p:cNvSpPr>
          <p:nvPr/>
        </p:nvSpPr>
        <p:spPr>
          <a:xfrm>
            <a:off x="1473798" y="2931727"/>
            <a:ext cx="4810603" cy="63304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00263A"/>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263A"/>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263A"/>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263A"/>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263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t>Supported scaffolds</a:t>
            </a:r>
            <a:r>
              <a:rPr lang="en-US" sz="2400" dirty="0"/>
              <a:t> </a:t>
            </a:r>
          </a:p>
        </p:txBody>
      </p:sp>
      <p:sp>
        <p:nvSpPr>
          <p:cNvPr id="6" name="Rectangle 3">
            <a:extLst>
              <a:ext uri="{FF2B5EF4-FFF2-40B4-BE49-F238E27FC236}">
                <a16:creationId xmlns:a16="http://schemas.microsoft.com/office/drawing/2014/main" id="{C068AAFA-0EA3-4322-B0D5-F97210CE8309}"/>
              </a:ext>
            </a:extLst>
          </p:cNvPr>
          <p:cNvSpPr txBox="1">
            <a:spLocks noChangeArrowheads="1"/>
          </p:cNvSpPr>
          <p:nvPr/>
        </p:nvSpPr>
        <p:spPr>
          <a:xfrm>
            <a:off x="5293654" y="2314239"/>
            <a:ext cx="4810603" cy="201445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00263A"/>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263A"/>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263A"/>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263A"/>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263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t>Suspended scaffolds</a:t>
            </a:r>
            <a:r>
              <a:rPr lang="en-US" sz="2400" dirty="0"/>
              <a:t> </a:t>
            </a:r>
          </a:p>
        </p:txBody>
      </p:sp>
      <p:sp>
        <p:nvSpPr>
          <p:cNvPr id="7" name="Rectangle 3">
            <a:extLst>
              <a:ext uri="{FF2B5EF4-FFF2-40B4-BE49-F238E27FC236}">
                <a16:creationId xmlns:a16="http://schemas.microsoft.com/office/drawing/2014/main" id="{BCD414EC-1038-49C2-91D6-D3FC6507984F}"/>
              </a:ext>
            </a:extLst>
          </p:cNvPr>
          <p:cNvSpPr txBox="1">
            <a:spLocks noChangeArrowheads="1"/>
          </p:cNvSpPr>
          <p:nvPr/>
        </p:nvSpPr>
        <p:spPr>
          <a:xfrm>
            <a:off x="9733410" y="2983620"/>
            <a:ext cx="4810603" cy="201445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00263A"/>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263A"/>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263A"/>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263A"/>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263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t>Aerial Lifts</a:t>
            </a:r>
            <a:endParaRPr lang="en-US" sz="2400" dirty="0"/>
          </a:p>
        </p:txBody>
      </p:sp>
      <p:pic>
        <p:nvPicPr>
          <p:cNvPr id="9" name="Picture 8">
            <a:extLst>
              <a:ext uri="{FF2B5EF4-FFF2-40B4-BE49-F238E27FC236}">
                <a16:creationId xmlns:a16="http://schemas.microsoft.com/office/drawing/2014/main" id="{761F53CD-E2C5-40C4-90E4-796EC321F1D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31017" y="3321465"/>
            <a:ext cx="3904338" cy="2764302"/>
          </a:xfrm>
          <a:prstGeom prst="rect">
            <a:avLst/>
          </a:prstGeom>
          <a:ln>
            <a:noFill/>
          </a:ln>
          <a:effectLst>
            <a:softEdge rad="112500"/>
          </a:effectLst>
        </p:spPr>
      </p:pic>
      <p:sp>
        <p:nvSpPr>
          <p:cNvPr id="10" name="TextBox 9">
            <a:extLst>
              <a:ext uri="{FF2B5EF4-FFF2-40B4-BE49-F238E27FC236}">
                <a16:creationId xmlns:a16="http://schemas.microsoft.com/office/drawing/2014/main" id="{AEC20464-4EC0-4E3D-84EB-10DE1258B66D}"/>
              </a:ext>
            </a:extLst>
          </p:cNvPr>
          <p:cNvSpPr txBox="1"/>
          <p:nvPr/>
        </p:nvSpPr>
        <p:spPr>
          <a:xfrm>
            <a:off x="998426" y="6018947"/>
            <a:ext cx="3024934" cy="230832"/>
          </a:xfrm>
          <a:prstGeom prst="rect">
            <a:avLst/>
          </a:prstGeom>
          <a:noFill/>
        </p:spPr>
        <p:txBody>
          <a:bodyPr wrap="square" rtlCol="0">
            <a:spAutoFit/>
          </a:bodyPr>
          <a:lstStyle/>
          <a:p>
            <a:r>
              <a:rPr lang="en-US" sz="900" dirty="0">
                <a:hlinkClick r:id="rId6" tooltip="https://www.flickr.com/photos/scaffoldpole/48085913321/in/pool-872411@N24">
                  <a:extLst>
                    <a:ext uri="{A12FA001-AC4F-418D-AE19-62706E023703}">
                      <ahyp:hlinkClr xmlns:ahyp="http://schemas.microsoft.com/office/drawing/2018/hyperlinkcolor" val="tx"/>
                    </a:ext>
                  </a:extLst>
                </a:hlinkClick>
              </a:rPr>
              <a:t>This Photo</a:t>
            </a:r>
            <a:r>
              <a:rPr lang="en-US" sz="900" dirty="0"/>
              <a:t> by Unknown Author is licensed under </a:t>
            </a:r>
            <a:r>
              <a:rPr lang="en-US" sz="900" dirty="0">
                <a:hlinkClick r:id="rId7" tooltip="https://creativecommons.org/licenses/by/3.0/">
                  <a:extLst>
                    <a:ext uri="{A12FA001-AC4F-418D-AE19-62706E023703}">
                      <ahyp:hlinkClr xmlns:ahyp="http://schemas.microsoft.com/office/drawing/2018/hyperlinkcolor" val="tx"/>
                    </a:ext>
                  </a:extLst>
                </a:hlinkClick>
              </a:rPr>
              <a:t>CC BY</a:t>
            </a:r>
            <a:endParaRPr lang="en-US" sz="900" dirty="0"/>
          </a:p>
        </p:txBody>
      </p:sp>
      <p:pic>
        <p:nvPicPr>
          <p:cNvPr id="12" name="Picture 11">
            <a:extLst>
              <a:ext uri="{FF2B5EF4-FFF2-40B4-BE49-F238E27FC236}">
                <a16:creationId xmlns:a16="http://schemas.microsoft.com/office/drawing/2014/main" id="{CFE62858-5AF7-45AA-A39E-A7EAA58FFD36}"/>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5028214" y="2799897"/>
            <a:ext cx="3597936" cy="3540411"/>
          </a:xfrm>
          <a:prstGeom prst="rect">
            <a:avLst/>
          </a:prstGeom>
          <a:ln>
            <a:noFill/>
          </a:ln>
          <a:effectLst>
            <a:softEdge rad="112500"/>
          </a:effectLst>
        </p:spPr>
      </p:pic>
      <p:sp>
        <p:nvSpPr>
          <p:cNvPr id="13" name="TextBox 12">
            <a:extLst>
              <a:ext uri="{FF2B5EF4-FFF2-40B4-BE49-F238E27FC236}">
                <a16:creationId xmlns:a16="http://schemas.microsoft.com/office/drawing/2014/main" id="{945C7D43-943E-45AE-9B35-402A1871F35B}"/>
              </a:ext>
            </a:extLst>
          </p:cNvPr>
          <p:cNvSpPr txBox="1"/>
          <p:nvPr/>
        </p:nvSpPr>
        <p:spPr>
          <a:xfrm>
            <a:off x="5028214" y="6373117"/>
            <a:ext cx="3088844" cy="230832"/>
          </a:xfrm>
          <a:prstGeom prst="rect">
            <a:avLst/>
          </a:prstGeom>
          <a:noFill/>
        </p:spPr>
        <p:txBody>
          <a:bodyPr wrap="square" rtlCol="0">
            <a:spAutoFit/>
          </a:bodyPr>
          <a:lstStyle/>
          <a:p>
            <a:r>
              <a:rPr lang="en-US" sz="900" dirty="0">
                <a:hlinkClick r:id="rId9" tooltip="https://commons.wikimedia.org/wiki/File:Workers_on_suspended_scaffold_in_Korolyov.jpg">
                  <a:extLst>
                    <a:ext uri="{A12FA001-AC4F-418D-AE19-62706E023703}">
                      <ahyp:hlinkClr xmlns:ahyp="http://schemas.microsoft.com/office/drawing/2018/hyperlinkcolor" val="tx"/>
                    </a:ext>
                  </a:extLst>
                </a:hlinkClick>
              </a:rPr>
              <a:t>This Photo</a:t>
            </a:r>
            <a:r>
              <a:rPr lang="en-US" sz="900" dirty="0"/>
              <a:t> by Unknown Author is licensed under </a:t>
            </a:r>
            <a:r>
              <a:rPr lang="en-US" sz="900" dirty="0">
                <a:hlinkClick r:id="rId10" tooltip="https://creativecommons.org/licenses/by-sa/3.0/">
                  <a:extLst>
                    <a:ext uri="{A12FA001-AC4F-418D-AE19-62706E023703}">
                      <ahyp:hlinkClr xmlns:ahyp="http://schemas.microsoft.com/office/drawing/2018/hyperlinkcolor" val="tx"/>
                    </a:ext>
                  </a:extLst>
                </a:hlinkClick>
              </a:rPr>
              <a:t>CC BY-SA</a:t>
            </a:r>
            <a:endParaRPr lang="en-US" sz="900" dirty="0"/>
          </a:p>
        </p:txBody>
      </p:sp>
      <p:pic>
        <p:nvPicPr>
          <p:cNvPr id="15" name="Picture 14">
            <a:extLst>
              <a:ext uri="{FF2B5EF4-FFF2-40B4-BE49-F238E27FC236}">
                <a16:creationId xmlns:a16="http://schemas.microsoft.com/office/drawing/2014/main" id="{C6E43AA2-4435-46C4-90EF-2ECC920BBE8D}"/>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8744019" y="3440765"/>
            <a:ext cx="3276824" cy="2048015"/>
          </a:xfrm>
          <a:prstGeom prst="rect">
            <a:avLst/>
          </a:prstGeom>
          <a:ln>
            <a:noFill/>
          </a:ln>
          <a:effectLst>
            <a:softEdge rad="112500"/>
          </a:effectLst>
        </p:spPr>
      </p:pic>
      <p:sp>
        <p:nvSpPr>
          <p:cNvPr id="16" name="TextBox 15">
            <a:extLst>
              <a:ext uri="{FF2B5EF4-FFF2-40B4-BE49-F238E27FC236}">
                <a16:creationId xmlns:a16="http://schemas.microsoft.com/office/drawing/2014/main" id="{CF29E41F-2A5F-4476-81F5-357E0843427D}"/>
              </a:ext>
            </a:extLst>
          </p:cNvPr>
          <p:cNvSpPr txBox="1"/>
          <p:nvPr/>
        </p:nvSpPr>
        <p:spPr>
          <a:xfrm>
            <a:off x="8744019" y="5533668"/>
            <a:ext cx="3113874" cy="230832"/>
          </a:xfrm>
          <a:prstGeom prst="rect">
            <a:avLst/>
          </a:prstGeom>
          <a:noFill/>
        </p:spPr>
        <p:txBody>
          <a:bodyPr wrap="square" rtlCol="0">
            <a:spAutoFit/>
          </a:bodyPr>
          <a:lstStyle/>
          <a:p>
            <a:r>
              <a:rPr lang="en-US" sz="900" dirty="0">
                <a:hlinkClick r:id="rId12" tooltip="https://www.macallisterrentals.com/rental/aerial-lift-rental/?wptouch_switch=mobile">
                  <a:extLst>
                    <a:ext uri="{A12FA001-AC4F-418D-AE19-62706E023703}">
                      <ahyp:hlinkClr xmlns:ahyp="http://schemas.microsoft.com/office/drawing/2018/hyperlinkcolor" val="tx"/>
                    </a:ext>
                  </a:extLst>
                </a:hlinkClick>
              </a:rPr>
              <a:t>This Photo</a:t>
            </a:r>
            <a:r>
              <a:rPr lang="en-US" sz="900" dirty="0"/>
              <a:t> by Unknown Author is licensed under </a:t>
            </a:r>
            <a:r>
              <a:rPr lang="en-US" sz="900" dirty="0">
                <a:hlinkClick r:id="rId13" tooltip="https://creativecommons.org/licenses/by-nd/3.0/">
                  <a:extLst>
                    <a:ext uri="{A12FA001-AC4F-418D-AE19-62706E023703}">
                      <ahyp:hlinkClr xmlns:ahyp="http://schemas.microsoft.com/office/drawing/2018/hyperlinkcolor" val="tx"/>
                    </a:ext>
                  </a:extLst>
                </a:hlinkClick>
              </a:rPr>
              <a:t>CC BY-ND</a:t>
            </a:r>
            <a:endParaRPr lang="en-US" sz="900" dirty="0"/>
          </a:p>
        </p:txBody>
      </p:sp>
      <p:pic>
        <p:nvPicPr>
          <p:cNvPr id="18" name="Audio 17">
            <a:hlinkClick r:id="" action="ppaction://media"/>
            <a:extLst>
              <a:ext uri="{FF2B5EF4-FFF2-40B4-BE49-F238E27FC236}">
                <a16:creationId xmlns:a16="http://schemas.microsoft.com/office/drawing/2014/main" id="{D3FE519F-CB83-45EB-A0A1-8099CC786642}"/>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589852867"/>
      </p:ext>
    </p:extLst>
  </p:cSld>
  <p:clrMapOvr>
    <a:masterClrMapping/>
  </p:clrMapOvr>
  <mc:AlternateContent xmlns:mc="http://schemas.openxmlformats.org/markup-compatibility/2006">
    <mc:Choice xmlns:p14="http://schemas.microsoft.com/office/powerpoint/2010/main" Requires="p14">
      <p:transition spd="slow" p14:dur="2000" advTm="38086"/>
    </mc:Choice>
    <mc:Fallback>
      <p:transition spd="slow" advTm="38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p:cTn id="11"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p:cTn id="23"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 calcmode="lin" valueType="num">
                                      <p:cBhvr>
                                        <p:cTn id="29"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7">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8"/>
                </p:tgtEl>
              </p:cMediaNode>
            </p:audio>
          </p:childTnLst>
        </p:cTn>
      </p:par>
    </p:tnLst>
    <p:bldLst>
      <p:bldP spid="4" grpId="0" build="p" autoUpdateAnimBg="0"/>
      <p:bldP spid="5" grpId="0" build="p" autoUpdateAnimBg="0"/>
      <p:bldP spid="6" grpId="0" build="p" autoUpdateAnimBg="0"/>
      <p:bldP spid="7"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6F077-8D21-43E5-B637-4072A5B3588F}"/>
              </a:ext>
            </a:extLst>
          </p:cNvPr>
          <p:cNvSpPr>
            <a:spLocks noGrp="1"/>
          </p:cNvSpPr>
          <p:nvPr>
            <p:ph type="title"/>
          </p:nvPr>
        </p:nvSpPr>
        <p:spPr/>
        <p:txBody>
          <a:bodyPr/>
          <a:lstStyle/>
          <a:p>
            <a:pPr algn="ctr"/>
            <a:r>
              <a:rPr lang="en-US" dirty="0"/>
              <a:t>Hazards</a:t>
            </a:r>
          </a:p>
        </p:txBody>
      </p:sp>
      <p:sp>
        <p:nvSpPr>
          <p:cNvPr id="3" name="Content Placeholder 2">
            <a:extLst>
              <a:ext uri="{FF2B5EF4-FFF2-40B4-BE49-F238E27FC236}">
                <a16:creationId xmlns:a16="http://schemas.microsoft.com/office/drawing/2014/main" id="{9310A531-2FD2-4D12-AE32-644DE9649750}"/>
              </a:ext>
            </a:extLst>
          </p:cNvPr>
          <p:cNvSpPr>
            <a:spLocks noGrp="1"/>
          </p:cNvSpPr>
          <p:nvPr>
            <p:ph idx="1"/>
          </p:nvPr>
        </p:nvSpPr>
        <p:spPr>
          <a:xfrm>
            <a:off x="1390357" y="1396220"/>
            <a:ext cx="4996375" cy="5079617"/>
          </a:xfrm>
        </p:spPr>
        <p:txBody>
          <a:bodyPr>
            <a:normAutofit/>
          </a:bodyPr>
          <a:lstStyle/>
          <a:p>
            <a:pPr>
              <a:lnSpc>
                <a:spcPct val="85000"/>
              </a:lnSpc>
              <a:spcBef>
                <a:spcPct val="30000"/>
              </a:spcBef>
              <a:buClr>
                <a:schemeClr val="tx2">
                  <a:lumMod val="50000"/>
                </a:schemeClr>
              </a:buClr>
            </a:pPr>
            <a:r>
              <a:rPr lang="en-US" dirty="0">
                <a:latin typeface="Arial" charset="0"/>
              </a:rPr>
              <a:t>Falls from elevation </a:t>
            </a:r>
          </a:p>
          <a:p>
            <a:pPr>
              <a:lnSpc>
                <a:spcPct val="85000"/>
              </a:lnSpc>
              <a:spcBef>
                <a:spcPct val="30000"/>
              </a:spcBef>
              <a:buClr>
                <a:schemeClr val="tx2">
                  <a:lumMod val="50000"/>
                </a:schemeClr>
              </a:buClr>
            </a:pPr>
            <a:endParaRPr lang="en-US" dirty="0">
              <a:latin typeface="Arial" charset="0"/>
            </a:endParaRPr>
          </a:p>
          <a:p>
            <a:pPr>
              <a:lnSpc>
                <a:spcPct val="85000"/>
              </a:lnSpc>
              <a:spcBef>
                <a:spcPct val="30000"/>
              </a:spcBef>
              <a:buClr>
                <a:schemeClr val="tx2">
                  <a:lumMod val="50000"/>
                </a:schemeClr>
              </a:buClr>
            </a:pPr>
            <a:r>
              <a:rPr lang="en-US" dirty="0">
                <a:latin typeface="Arial" charset="0"/>
              </a:rPr>
              <a:t>Struck by </a:t>
            </a:r>
          </a:p>
          <a:p>
            <a:pPr>
              <a:lnSpc>
                <a:spcPct val="85000"/>
              </a:lnSpc>
              <a:spcBef>
                <a:spcPct val="30000"/>
              </a:spcBef>
              <a:buClr>
                <a:schemeClr val="tx2">
                  <a:lumMod val="50000"/>
                </a:schemeClr>
              </a:buClr>
            </a:pPr>
            <a:endParaRPr lang="en-US" dirty="0">
              <a:latin typeface="Arial" charset="0"/>
            </a:endParaRPr>
          </a:p>
          <a:p>
            <a:pPr>
              <a:lnSpc>
                <a:spcPct val="85000"/>
              </a:lnSpc>
              <a:spcBef>
                <a:spcPct val="30000"/>
              </a:spcBef>
              <a:buClr>
                <a:schemeClr val="tx2">
                  <a:lumMod val="50000"/>
                </a:schemeClr>
              </a:buClr>
            </a:pPr>
            <a:r>
              <a:rPr lang="en-US" dirty="0">
                <a:latin typeface="Arial" charset="0"/>
              </a:rPr>
              <a:t>Electrocution</a:t>
            </a:r>
          </a:p>
          <a:p>
            <a:pPr>
              <a:lnSpc>
                <a:spcPct val="85000"/>
              </a:lnSpc>
              <a:spcBef>
                <a:spcPct val="30000"/>
              </a:spcBef>
              <a:buClr>
                <a:schemeClr val="tx2">
                  <a:lumMod val="50000"/>
                </a:schemeClr>
              </a:buClr>
            </a:pPr>
            <a:endParaRPr lang="en-US" dirty="0">
              <a:latin typeface="Arial" charset="0"/>
            </a:endParaRPr>
          </a:p>
          <a:p>
            <a:pPr>
              <a:lnSpc>
                <a:spcPct val="85000"/>
              </a:lnSpc>
              <a:spcBef>
                <a:spcPct val="30000"/>
              </a:spcBef>
              <a:buClr>
                <a:schemeClr val="tx2">
                  <a:lumMod val="50000"/>
                </a:schemeClr>
              </a:buClr>
            </a:pPr>
            <a:r>
              <a:rPr lang="en-US" dirty="0">
                <a:latin typeface="Arial" charset="0"/>
              </a:rPr>
              <a:t>Scaffold collapse</a:t>
            </a:r>
          </a:p>
          <a:p>
            <a:pPr>
              <a:lnSpc>
                <a:spcPct val="85000"/>
              </a:lnSpc>
              <a:spcBef>
                <a:spcPct val="30000"/>
              </a:spcBef>
              <a:buClr>
                <a:schemeClr val="tx2">
                  <a:lumMod val="50000"/>
                </a:schemeClr>
              </a:buClr>
            </a:pPr>
            <a:endParaRPr lang="en-US" dirty="0">
              <a:latin typeface="Arial" charset="0"/>
            </a:endParaRPr>
          </a:p>
          <a:p>
            <a:pPr>
              <a:lnSpc>
                <a:spcPct val="85000"/>
              </a:lnSpc>
              <a:spcBef>
                <a:spcPct val="30000"/>
              </a:spcBef>
              <a:buClr>
                <a:schemeClr val="tx2">
                  <a:lumMod val="50000"/>
                </a:schemeClr>
              </a:buClr>
            </a:pPr>
            <a:r>
              <a:rPr lang="en-US" dirty="0">
                <a:latin typeface="Arial" charset="0"/>
              </a:rPr>
              <a:t>Bad planking </a:t>
            </a:r>
          </a:p>
          <a:p>
            <a:pPr marL="0" indent="0">
              <a:buNone/>
            </a:pPr>
            <a:endParaRPr lang="en-US" dirty="0"/>
          </a:p>
        </p:txBody>
      </p:sp>
      <p:pic>
        <p:nvPicPr>
          <p:cNvPr id="7" name="Picture 6">
            <a:extLst>
              <a:ext uri="{FF2B5EF4-FFF2-40B4-BE49-F238E27FC236}">
                <a16:creationId xmlns:a16="http://schemas.microsoft.com/office/drawing/2014/main" id="{6A4ABDD1-9643-4F14-B738-84CAE04EE1A4}"/>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126778" y="2550093"/>
            <a:ext cx="2826114" cy="2486980"/>
          </a:xfrm>
          <a:prstGeom prst="rect">
            <a:avLst/>
          </a:prstGeom>
        </p:spPr>
      </p:pic>
      <p:pic>
        <p:nvPicPr>
          <p:cNvPr id="4" name="Audio 3">
            <a:hlinkClick r:id="" action="ppaction://media"/>
            <a:extLst>
              <a:ext uri="{FF2B5EF4-FFF2-40B4-BE49-F238E27FC236}">
                <a16:creationId xmlns:a16="http://schemas.microsoft.com/office/drawing/2014/main" id="{F3526699-936A-43F3-8EC9-E408681C782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260197570"/>
      </p:ext>
    </p:extLst>
  </p:cSld>
  <p:clrMapOvr>
    <a:masterClrMapping/>
  </p:clrMapOvr>
  <mc:AlternateContent xmlns:mc="http://schemas.openxmlformats.org/markup-compatibility/2006">
    <mc:Choice xmlns:p14="http://schemas.microsoft.com/office/powerpoint/2010/main" Requires="p14">
      <p:transition spd="slow" p14:dur="2000" advTm="56111"/>
    </mc:Choice>
    <mc:Fallback>
      <p:transition spd="slow" advTm="56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441E5-B454-4D9B-A55D-71432E6B2A7D}"/>
              </a:ext>
            </a:extLst>
          </p:cNvPr>
          <p:cNvSpPr>
            <a:spLocks noGrp="1"/>
          </p:cNvSpPr>
          <p:nvPr>
            <p:ph type="title"/>
          </p:nvPr>
        </p:nvSpPr>
        <p:spPr/>
        <p:txBody>
          <a:bodyPr/>
          <a:lstStyle/>
          <a:p>
            <a:r>
              <a:rPr lang="en-US" dirty="0"/>
              <a:t>Protecting workers from falls</a:t>
            </a:r>
          </a:p>
        </p:txBody>
      </p:sp>
      <p:sp>
        <p:nvSpPr>
          <p:cNvPr id="11" name="Rectangle 5">
            <a:extLst>
              <a:ext uri="{FF2B5EF4-FFF2-40B4-BE49-F238E27FC236}">
                <a16:creationId xmlns:a16="http://schemas.microsoft.com/office/drawing/2014/main" id="{6D8E27F6-AFF3-4C8B-8795-57A9AC87A89D}"/>
              </a:ext>
            </a:extLst>
          </p:cNvPr>
          <p:cNvSpPr>
            <a:spLocks noGrp="1" noChangeArrowheads="1"/>
          </p:cNvSpPr>
          <p:nvPr>
            <p:ph idx="1"/>
          </p:nvPr>
        </p:nvSpPr>
        <p:spPr bwMode="auto">
          <a:xfrm>
            <a:off x="2189163" y="1511300"/>
            <a:ext cx="9153525" cy="4525963"/>
          </a:xfrm>
          <a:prstGeom prst="rect">
            <a:avLst/>
          </a:prstGeom>
          <a:noFill/>
          <a:ln w="9525">
            <a:noFill/>
            <a:miter lim="800000"/>
            <a:headEnd/>
            <a:tailEnd/>
          </a:ln>
        </p:spPr>
        <p:txBody>
          <a:bodyPr>
            <a:spAutoFit/>
          </a:bodyPr>
          <a:lstStyle/>
          <a:p>
            <a:pPr marL="457200" indent="-457200" eaLnBrk="0" hangingPunct="0">
              <a:lnSpc>
                <a:spcPct val="90000"/>
              </a:lnSpc>
              <a:spcBef>
                <a:spcPct val="50000"/>
              </a:spcBef>
              <a:buClr>
                <a:schemeClr val="tx2">
                  <a:lumMod val="50000"/>
                </a:schemeClr>
              </a:buClr>
              <a:buSzPct val="115000"/>
              <a:buFont typeface="Arial" panose="020B0604020202020204" pitchFamily="34" charset="0"/>
              <a:buChar char="•"/>
            </a:pPr>
            <a:r>
              <a:rPr lang="en-US" sz="2500" dirty="0">
                <a:solidFill>
                  <a:schemeClr val="tx2">
                    <a:lumMod val="50000"/>
                  </a:schemeClr>
                </a:solidFill>
                <a:latin typeface="+mj-lt"/>
              </a:rPr>
              <a:t>During climbing activity</a:t>
            </a:r>
          </a:p>
          <a:p>
            <a:pPr marL="457200" indent="-457200" eaLnBrk="0" hangingPunct="0">
              <a:lnSpc>
                <a:spcPct val="90000"/>
              </a:lnSpc>
              <a:spcBef>
                <a:spcPct val="50000"/>
              </a:spcBef>
              <a:buClr>
                <a:schemeClr val="tx2">
                  <a:lumMod val="50000"/>
                </a:schemeClr>
              </a:buClr>
              <a:buSzPct val="115000"/>
              <a:buFont typeface="Arial" panose="020B0604020202020204" pitchFamily="34" charset="0"/>
              <a:buChar char="•"/>
            </a:pPr>
            <a:r>
              <a:rPr lang="en-US" sz="2500" dirty="0">
                <a:solidFill>
                  <a:schemeClr val="tx2">
                    <a:lumMod val="50000"/>
                  </a:schemeClr>
                </a:solidFill>
                <a:latin typeface="+mj-lt"/>
              </a:rPr>
              <a:t>Unguarded platforms</a:t>
            </a:r>
          </a:p>
          <a:p>
            <a:pPr marL="457200" indent="-457200" eaLnBrk="0" hangingPunct="0">
              <a:lnSpc>
                <a:spcPct val="90000"/>
              </a:lnSpc>
              <a:spcBef>
                <a:spcPct val="50000"/>
              </a:spcBef>
              <a:buClr>
                <a:schemeClr val="tx2">
                  <a:lumMod val="50000"/>
                </a:schemeClr>
              </a:buClr>
              <a:buSzPct val="115000"/>
              <a:buFont typeface="Arial" panose="020B0604020202020204" pitchFamily="34" charset="0"/>
              <a:buChar char="•"/>
            </a:pPr>
            <a:r>
              <a:rPr lang="en-US" sz="2500" dirty="0">
                <a:solidFill>
                  <a:schemeClr val="tx2">
                    <a:lumMod val="50000"/>
                  </a:schemeClr>
                </a:solidFill>
                <a:latin typeface="+mj-lt"/>
              </a:rPr>
              <a:t>Platform or plank failure</a:t>
            </a:r>
          </a:p>
        </p:txBody>
      </p:sp>
      <p:pic>
        <p:nvPicPr>
          <p:cNvPr id="12" name="Picture 11">
            <a:extLst>
              <a:ext uri="{FF2B5EF4-FFF2-40B4-BE49-F238E27FC236}">
                <a16:creationId xmlns:a16="http://schemas.microsoft.com/office/drawing/2014/main" id="{972F5EEB-83BA-4E50-930E-08E00E0CD05D}"/>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443610" y="3152162"/>
            <a:ext cx="4725595" cy="3131644"/>
          </a:xfrm>
          <a:prstGeom prst="rect">
            <a:avLst/>
          </a:prstGeom>
          <a:ln>
            <a:noFill/>
          </a:ln>
          <a:effectLst>
            <a:softEdge rad="112500"/>
          </a:effectLst>
        </p:spPr>
      </p:pic>
      <p:sp>
        <p:nvSpPr>
          <p:cNvPr id="14" name="TextBox 13">
            <a:extLst>
              <a:ext uri="{FF2B5EF4-FFF2-40B4-BE49-F238E27FC236}">
                <a16:creationId xmlns:a16="http://schemas.microsoft.com/office/drawing/2014/main" id="{3BDFCBF4-14F7-429F-81C1-7148EA418F37}"/>
              </a:ext>
            </a:extLst>
          </p:cNvPr>
          <p:cNvSpPr txBox="1"/>
          <p:nvPr/>
        </p:nvSpPr>
        <p:spPr>
          <a:xfrm>
            <a:off x="5500812" y="6216799"/>
            <a:ext cx="4724665" cy="230832"/>
          </a:xfrm>
          <a:prstGeom prst="rect">
            <a:avLst/>
          </a:prstGeom>
          <a:noFill/>
        </p:spPr>
        <p:txBody>
          <a:bodyPr wrap="square" rtlCol="0">
            <a:spAutoFit/>
          </a:bodyPr>
          <a:lstStyle/>
          <a:p>
            <a:r>
              <a:rPr lang="en-US" sz="900" dirty="0">
                <a:hlinkClick r:id="rId6" tooltip="http://lawyersandsettlements.com/articles/texas-employment-labor-law/texas-employment-labor-law-11-15050.html">
                  <a:extLst>
                    <a:ext uri="{A12FA001-AC4F-418D-AE19-62706E023703}">
                      <ahyp:hlinkClr xmlns:ahyp="http://schemas.microsoft.com/office/drawing/2018/hyperlinkcolor" val="tx"/>
                    </a:ext>
                  </a:extLst>
                </a:hlinkClick>
              </a:rPr>
              <a:t>This Photo</a:t>
            </a:r>
            <a:r>
              <a:rPr lang="en-US" sz="900" dirty="0"/>
              <a:t> by Unknown Author is licensed under </a:t>
            </a:r>
            <a:r>
              <a:rPr lang="en-US" sz="900" dirty="0">
                <a:hlinkClick r:id="rId7" tooltip="https://creativecommons.org/licenses/by-nd/3.0/">
                  <a:extLst>
                    <a:ext uri="{A12FA001-AC4F-418D-AE19-62706E023703}">
                      <ahyp:hlinkClr xmlns:ahyp="http://schemas.microsoft.com/office/drawing/2018/hyperlinkcolor" val="tx"/>
                    </a:ext>
                  </a:extLst>
                </a:hlinkClick>
              </a:rPr>
              <a:t>CC BY-ND</a:t>
            </a:r>
            <a:endParaRPr lang="en-US" sz="900" dirty="0"/>
          </a:p>
        </p:txBody>
      </p:sp>
      <p:pic>
        <p:nvPicPr>
          <p:cNvPr id="4" name="Audio 3">
            <a:hlinkClick r:id="" action="ppaction://media"/>
            <a:extLst>
              <a:ext uri="{FF2B5EF4-FFF2-40B4-BE49-F238E27FC236}">
                <a16:creationId xmlns:a16="http://schemas.microsoft.com/office/drawing/2014/main" id="{7209C060-216F-486F-BA5C-B742AD51960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292747706"/>
      </p:ext>
    </p:extLst>
  </p:cSld>
  <p:clrMapOvr>
    <a:masterClrMapping/>
  </p:clrMapOvr>
  <mc:AlternateContent xmlns:mc="http://schemas.openxmlformats.org/markup-compatibility/2006">
    <mc:Choice xmlns:p14="http://schemas.microsoft.com/office/powerpoint/2010/main" Requires="p14">
      <p:transition spd="slow" p14:dur="2000" advTm="15374"/>
    </mc:Choice>
    <mc:Fallback>
      <p:transition spd="slow" advTm="15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23" presetClass="entr" presetSubtype="16"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11"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441E5-B454-4D9B-A55D-71432E6B2A7D}"/>
              </a:ext>
            </a:extLst>
          </p:cNvPr>
          <p:cNvSpPr>
            <a:spLocks noGrp="1"/>
          </p:cNvSpPr>
          <p:nvPr>
            <p:ph type="title"/>
          </p:nvPr>
        </p:nvSpPr>
        <p:spPr/>
        <p:txBody>
          <a:bodyPr/>
          <a:lstStyle/>
          <a:p>
            <a:r>
              <a:rPr lang="en-US" dirty="0"/>
              <a:t>Protecting workers from falls</a:t>
            </a:r>
          </a:p>
        </p:txBody>
      </p:sp>
      <p:sp>
        <p:nvSpPr>
          <p:cNvPr id="4" name="Rectangle 4">
            <a:extLst>
              <a:ext uri="{FF2B5EF4-FFF2-40B4-BE49-F238E27FC236}">
                <a16:creationId xmlns:a16="http://schemas.microsoft.com/office/drawing/2014/main" id="{EA50EB4D-40CB-49E8-97DF-A23785856C7E}"/>
              </a:ext>
            </a:extLst>
          </p:cNvPr>
          <p:cNvSpPr>
            <a:spLocks noGrp="1" noChangeArrowheads="1"/>
          </p:cNvSpPr>
          <p:nvPr>
            <p:ph idx="1"/>
          </p:nvPr>
        </p:nvSpPr>
        <p:spPr bwMode="auto">
          <a:xfrm>
            <a:off x="2428875" y="1600200"/>
            <a:ext cx="9153525" cy="954107"/>
          </a:xfrm>
          <a:prstGeom prst="rect">
            <a:avLst/>
          </a:prstGeom>
          <a:noFill/>
          <a:ln w="9525">
            <a:noFill/>
            <a:miter lim="800000"/>
            <a:headEnd/>
            <a:tailEnd/>
          </a:ln>
        </p:spPr>
        <p:txBody>
          <a:bodyPr>
            <a:spAutoFit/>
          </a:bodyPr>
          <a:lstStyle/>
          <a:p>
            <a:pPr marL="0" indent="0">
              <a:buNone/>
            </a:pPr>
            <a:r>
              <a:rPr lang="en-US" sz="2800" dirty="0">
                <a:latin typeface="Arial" charset="0"/>
              </a:rPr>
              <a:t>If a worker on a scaffold can fall more than 10 feet, protect them by:</a:t>
            </a:r>
          </a:p>
        </p:txBody>
      </p:sp>
      <p:sp>
        <p:nvSpPr>
          <p:cNvPr id="5" name="Rectangle 3">
            <a:extLst>
              <a:ext uri="{FF2B5EF4-FFF2-40B4-BE49-F238E27FC236}">
                <a16:creationId xmlns:a16="http://schemas.microsoft.com/office/drawing/2014/main" id="{65B37A5C-EDB1-4B8A-99B5-A5275B57D6B2}"/>
              </a:ext>
            </a:extLst>
          </p:cNvPr>
          <p:cNvSpPr>
            <a:spLocks noChangeArrowheads="1"/>
          </p:cNvSpPr>
          <p:nvPr/>
        </p:nvSpPr>
        <p:spPr bwMode="auto">
          <a:xfrm>
            <a:off x="2428875" y="3183386"/>
            <a:ext cx="2736100" cy="2850011"/>
          </a:xfrm>
          <a:prstGeom prst="rect">
            <a:avLst/>
          </a:prstGeom>
          <a:noFill/>
          <a:ln w="9525">
            <a:noFill/>
            <a:miter lim="800000"/>
            <a:headEnd/>
            <a:tailEnd/>
          </a:ln>
        </p:spPr>
        <p:txBody>
          <a:bodyPr wrap="square">
            <a:spAutoFit/>
          </a:bodyPr>
          <a:lstStyle/>
          <a:p>
            <a:pPr eaLnBrk="0" hangingPunct="0">
              <a:lnSpc>
                <a:spcPct val="90000"/>
              </a:lnSpc>
              <a:spcBef>
                <a:spcPct val="50000"/>
              </a:spcBef>
              <a:buClr>
                <a:srgbClr val="F2FE04"/>
              </a:buClr>
            </a:pPr>
            <a:r>
              <a:rPr lang="en-US" sz="2800" dirty="0">
                <a:solidFill>
                  <a:schemeClr val="tx2">
                    <a:lumMod val="50000"/>
                  </a:schemeClr>
                </a:solidFill>
                <a:latin typeface="Arial" charset="0"/>
              </a:rPr>
              <a:t>Guardrails,</a:t>
            </a:r>
          </a:p>
          <a:p>
            <a:pPr eaLnBrk="0" hangingPunct="0">
              <a:lnSpc>
                <a:spcPct val="90000"/>
              </a:lnSpc>
              <a:spcBef>
                <a:spcPct val="50000"/>
              </a:spcBef>
              <a:buClr>
                <a:srgbClr val="F2FE04"/>
              </a:buClr>
            </a:pPr>
            <a:r>
              <a:rPr lang="en-US" sz="2800" dirty="0">
                <a:solidFill>
                  <a:schemeClr val="tx2">
                    <a:lumMod val="50000"/>
                  </a:schemeClr>
                </a:solidFill>
                <a:latin typeface="Arial" charset="0"/>
              </a:rPr>
              <a:t> </a:t>
            </a:r>
            <a:r>
              <a:rPr lang="en-US" sz="2800" b="1" dirty="0">
                <a:solidFill>
                  <a:schemeClr val="tx2">
                    <a:lumMod val="50000"/>
                  </a:schemeClr>
                </a:solidFill>
                <a:latin typeface="Arial" charset="0"/>
              </a:rPr>
              <a:t>and/or</a:t>
            </a:r>
            <a:r>
              <a:rPr lang="en-US" sz="2800" dirty="0">
                <a:solidFill>
                  <a:schemeClr val="tx2">
                    <a:lumMod val="50000"/>
                  </a:schemeClr>
                </a:solidFill>
                <a:latin typeface="Arial" charset="0"/>
              </a:rPr>
              <a:t> </a:t>
            </a:r>
          </a:p>
          <a:p>
            <a:pPr eaLnBrk="0" hangingPunct="0">
              <a:lnSpc>
                <a:spcPct val="90000"/>
              </a:lnSpc>
              <a:spcBef>
                <a:spcPct val="50000"/>
              </a:spcBef>
              <a:buClr>
                <a:srgbClr val="F2FE04"/>
              </a:buClr>
            </a:pPr>
            <a:r>
              <a:rPr lang="en-US" sz="2800" dirty="0">
                <a:solidFill>
                  <a:schemeClr val="tx2">
                    <a:lumMod val="50000"/>
                  </a:schemeClr>
                </a:solidFill>
                <a:latin typeface="Arial" charset="0"/>
              </a:rPr>
              <a:t>Personal Fall Arrest        Systems (PFAS)</a:t>
            </a:r>
          </a:p>
        </p:txBody>
      </p:sp>
      <p:pic>
        <p:nvPicPr>
          <p:cNvPr id="7" name="Picture 6">
            <a:extLst>
              <a:ext uri="{FF2B5EF4-FFF2-40B4-BE49-F238E27FC236}">
                <a16:creationId xmlns:a16="http://schemas.microsoft.com/office/drawing/2014/main" id="{5479AE3E-C3B5-4579-9707-56FCE7B3C400}"/>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695018" y="2592947"/>
            <a:ext cx="3635847" cy="2197490"/>
          </a:xfrm>
          <a:prstGeom prst="rect">
            <a:avLst/>
          </a:prstGeom>
          <a:ln>
            <a:noFill/>
          </a:ln>
          <a:effectLst>
            <a:softEdge rad="112500"/>
          </a:effectLst>
        </p:spPr>
      </p:pic>
      <p:sp>
        <p:nvSpPr>
          <p:cNvPr id="13" name="TextBox 12">
            <a:extLst>
              <a:ext uri="{FF2B5EF4-FFF2-40B4-BE49-F238E27FC236}">
                <a16:creationId xmlns:a16="http://schemas.microsoft.com/office/drawing/2014/main" id="{1AFF8723-25F5-4FC3-8356-CBD499656B2A}"/>
              </a:ext>
            </a:extLst>
          </p:cNvPr>
          <p:cNvSpPr txBox="1"/>
          <p:nvPr/>
        </p:nvSpPr>
        <p:spPr>
          <a:xfrm>
            <a:off x="8364249" y="5802565"/>
            <a:ext cx="3034529" cy="230832"/>
          </a:xfrm>
          <a:prstGeom prst="rect">
            <a:avLst/>
          </a:prstGeom>
          <a:noFill/>
        </p:spPr>
        <p:txBody>
          <a:bodyPr wrap="square" rtlCol="0">
            <a:spAutoFit/>
          </a:bodyPr>
          <a:lstStyle/>
          <a:p>
            <a:r>
              <a:rPr lang="en-US" sz="900" dirty="0">
                <a:hlinkClick r:id="rId7" tooltip="https://www.atlantictraining.com/blog/personal-protective-equipment-stock-photo/">
                  <a:extLst>
                    <a:ext uri="{A12FA001-AC4F-418D-AE19-62706E023703}">
                      <ahyp:hlinkClr xmlns:ahyp="http://schemas.microsoft.com/office/drawing/2018/hyperlinkcolor" val="tx"/>
                    </a:ext>
                  </a:extLst>
                </a:hlinkClick>
              </a:rPr>
              <a:t>This Photo</a:t>
            </a:r>
            <a:r>
              <a:rPr lang="en-US" sz="900" dirty="0"/>
              <a:t> by Unknown Author is licensed under </a:t>
            </a:r>
            <a:r>
              <a:rPr lang="en-US" sz="900" dirty="0">
                <a:hlinkClick r:id="rId8" tooltip="https://creativecommons.org/licenses/by-sa/3.0/">
                  <a:extLst>
                    <a:ext uri="{A12FA001-AC4F-418D-AE19-62706E023703}">
                      <ahyp:hlinkClr xmlns:ahyp="http://schemas.microsoft.com/office/drawing/2018/hyperlinkcolor" val="tx"/>
                    </a:ext>
                  </a:extLst>
                </a:hlinkClick>
              </a:rPr>
              <a:t>CC BY-SA</a:t>
            </a:r>
            <a:endParaRPr lang="en-US" sz="900" dirty="0"/>
          </a:p>
        </p:txBody>
      </p:sp>
      <p:pic>
        <p:nvPicPr>
          <p:cNvPr id="6" name="Picture 5">
            <a:extLst>
              <a:ext uri="{FF2B5EF4-FFF2-40B4-BE49-F238E27FC236}">
                <a16:creationId xmlns:a16="http://schemas.microsoft.com/office/drawing/2014/main" id="{7824D8D2-CB74-44D7-A046-96ECD1653EA1}"/>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8364249" y="3691692"/>
            <a:ext cx="2797751" cy="2147741"/>
          </a:xfrm>
          <a:prstGeom prst="rect">
            <a:avLst/>
          </a:prstGeom>
          <a:ln>
            <a:noFill/>
          </a:ln>
          <a:effectLst>
            <a:softEdge rad="112500"/>
          </a:effectLst>
        </p:spPr>
      </p:pic>
      <p:sp>
        <p:nvSpPr>
          <p:cNvPr id="8" name="TextBox 7">
            <a:extLst>
              <a:ext uri="{FF2B5EF4-FFF2-40B4-BE49-F238E27FC236}">
                <a16:creationId xmlns:a16="http://schemas.microsoft.com/office/drawing/2014/main" id="{871359F7-0E50-4722-B553-7F97CC137C40}"/>
              </a:ext>
            </a:extLst>
          </p:cNvPr>
          <p:cNvSpPr txBox="1"/>
          <p:nvPr/>
        </p:nvSpPr>
        <p:spPr>
          <a:xfrm>
            <a:off x="5695018" y="4859490"/>
            <a:ext cx="8933565" cy="230832"/>
          </a:xfrm>
          <a:prstGeom prst="rect">
            <a:avLst/>
          </a:prstGeom>
          <a:noFill/>
        </p:spPr>
        <p:txBody>
          <a:bodyPr wrap="square" rtlCol="0">
            <a:spAutoFit/>
          </a:bodyPr>
          <a:lstStyle/>
          <a:p>
            <a:r>
              <a:rPr lang="en-US" sz="900" dirty="0">
                <a:hlinkClick r:id="rId10" tooltip="https://www.atlantictraining.com/blog/fall-protection-harness-stock-photo/">
                  <a:extLst>
                    <a:ext uri="{A12FA001-AC4F-418D-AE19-62706E023703}">
                      <ahyp:hlinkClr xmlns:ahyp="http://schemas.microsoft.com/office/drawing/2018/hyperlinkcolor" val="tx"/>
                    </a:ext>
                  </a:extLst>
                </a:hlinkClick>
              </a:rPr>
              <a:t>This Photo</a:t>
            </a:r>
            <a:r>
              <a:rPr lang="en-US" sz="900" dirty="0"/>
              <a:t> by Unknown Author is licensed under </a:t>
            </a:r>
            <a:r>
              <a:rPr lang="en-US" sz="900" dirty="0">
                <a:hlinkClick r:id="rId8" tooltip="https://creativecommons.org/licenses/by-sa/3.0/">
                  <a:extLst>
                    <a:ext uri="{A12FA001-AC4F-418D-AE19-62706E023703}">
                      <ahyp:hlinkClr xmlns:ahyp="http://schemas.microsoft.com/office/drawing/2018/hyperlinkcolor" val="tx"/>
                    </a:ext>
                  </a:extLst>
                </a:hlinkClick>
              </a:rPr>
              <a:t>CC BY-SA</a:t>
            </a:r>
            <a:endParaRPr lang="en-US" sz="900" dirty="0"/>
          </a:p>
        </p:txBody>
      </p:sp>
      <p:pic>
        <p:nvPicPr>
          <p:cNvPr id="9" name="Audio 8">
            <a:hlinkClick r:id="" action="ppaction://media"/>
            <a:extLst>
              <a:ext uri="{FF2B5EF4-FFF2-40B4-BE49-F238E27FC236}">
                <a16:creationId xmlns:a16="http://schemas.microsoft.com/office/drawing/2014/main" id="{DB27E93C-9B66-4A1A-B9AC-3AE2511EA3A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195209233"/>
      </p:ext>
    </p:extLst>
  </p:cSld>
  <p:clrMapOvr>
    <a:masterClrMapping/>
  </p:clrMapOvr>
  <mc:AlternateContent xmlns:mc="http://schemas.openxmlformats.org/markup-compatibility/2006">
    <mc:Choice xmlns:p14="http://schemas.microsoft.com/office/powerpoint/2010/main" Requires="p14">
      <p:transition spd="slow" p14:dur="2000" advTm="18022"/>
    </mc:Choice>
    <mc:Fallback>
      <p:transition spd="slow" advTm="18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9"/>
                </p:tgtEl>
              </p:cMediaNode>
            </p:audio>
          </p:childTnLst>
        </p:cTn>
      </p:par>
    </p:tnLst>
    <p:bldLst>
      <p:bldP spid="5"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441E5-B454-4D9B-A55D-71432E6B2A7D}"/>
              </a:ext>
            </a:extLst>
          </p:cNvPr>
          <p:cNvSpPr>
            <a:spLocks noGrp="1"/>
          </p:cNvSpPr>
          <p:nvPr>
            <p:ph type="title"/>
          </p:nvPr>
        </p:nvSpPr>
        <p:spPr>
          <a:xfrm>
            <a:off x="3737307" y="281958"/>
            <a:ext cx="6785333" cy="1143000"/>
          </a:xfrm>
        </p:spPr>
        <p:txBody>
          <a:bodyPr/>
          <a:lstStyle/>
          <a:p>
            <a:r>
              <a:rPr lang="en-US" dirty="0"/>
              <a:t>Protecting workers from falls</a:t>
            </a:r>
          </a:p>
        </p:txBody>
      </p:sp>
      <p:sp>
        <p:nvSpPr>
          <p:cNvPr id="4" name="Rectangle 4">
            <a:extLst>
              <a:ext uri="{FF2B5EF4-FFF2-40B4-BE49-F238E27FC236}">
                <a16:creationId xmlns:a16="http://schemas.microsoft.com/office/drawing/2014/main" id="{EA50EB4D-40CB-49E8-97DF-A23785856C7E}"/>
              </a:ext>
            </a:extLst>
          </p:cNvPr>
          <p:cNvSpPr>
            <a:spLocks noGrp="1" noChangeArrowheads="1"/>
          </p:cNvSpPr>
          <p:nvPr>
            <p:ph idx="1"/>
          </p:nvPr>
        </p:nvSpPr>
        <p:spPr bwMode="auto">
          <a:xfrm>
            <a:off x="5951723" y="1224703"/>
            <a:ext cx="2356501" cy="630942"/>
          </a:xfrm>
          <a:prstGeom prst="rect">
            <a:avLst/>
          </a:prstGeom>
          <a:noFill/>
          <a:ln w="9525">
            <a:noFill/>
            <a:miter lim="800000"/>
            <a:headEnd/>
            <a:tailEnd/>
          </a:ln>
        </p:spPr>
        <p:txBody>
          <a:bodyPr wrap="square">
            <a:spAutoFit/>
          </a:bodyPr>
          <a:lstStyle/>
          <a:p>
            <a:pPr marL="0" indent="0">
              <a:buNone/>
            </a:pPr>
            <a:r>
              <a:rPr lang="en-US" sz="3500" dirty="0">
                <a:latin typeface="Arial" charset="0"/>
              </a:rPr>
              <a:t>Guardrails</a:t>
            </a:r>
          </a:p>
        </p:txBody>
      </p:sp>
      <p:sp>
        <p:nvSpPr>
          <p:cNvPr id="6" name="Rectangle 2">
            <a:extLst>
              <a:ext uri="{FF2B5EF4-FFF2-40B4-BE49-F238E27FC236}">
                <a16:creationId xmlns:a16="http://schemas.microsoft.com/office/drawing/2014/main" id="{7BB18FC2-5843-48CB-A31B-9C937BEC6E8E}"/>
              </a:ext>
            </a:extLst>
          </p:cNvPr>
          <p:cNvSpPr>
            <a:spLocks noChangeArrowheads="1"/>
          </p:cNvSpPr>
          <p:nvPr/>
        </p:nvSpPr>
        <p:spPr bwMode="auto">
          <a:xfrm>
            <a:off x="1526314" y="1959416"/>
            <a:ext cx="5603660" cy="2311787"/>
          </a:xfrm>
          <a:prstGeom prst="rect">
            <a:avLst/>
          </a:prstGeom>
          <a:noFill/>
          <a:ln w="9525">
            <a:noFill/>
            <a:miter lim="800000"/>
            <a:headEnd/>
            <a:tailEnd/>
          </a:ln>
        </p:spPr>
        <p:txBody>
          <a:bodyPr wrap="square">
            <a:spAutoFit/>
          </a:bodyPr>
          <a:lstStyle/>
          <a:p>
            <a:pPr>
              <a:lnSpc>
                <a:spcPct val="85000"/>
              </a:lnSpc>
              <a:spcBef>
                <a:spcPct val="55000"/>
              </a:spcBef>
              <a:buClr>
                <a:srgbClr val="F7FE62"/>
              </a:buClr>
            </a:pPr>
            <a:r>
              <a:rPr lang="en-US" sz="3000" dirty="0">
                <a:solidFill>
                  <a:schemeClr val="tx2">
                    <a:lumMod val="50000"/>
                  </a:schemeClr>
                </a:solidFill>
              </a:rPr>
              <a:t>Install along open sides and ends </a:t>
            </a:r>
          </a:p>
          <a:p>
            <a:pPr>
              <a:lnSpc>
                <a:spcPct val="85000"/>
              </a:lnSpc>
              <a:spcBef>
                <a:spcPct val="55000"/>
              </a:spcBef>
              <a:buClr>
                <a:srgbClr val="F7FE62"/>
              </a:buClr>
            </a:pPr>
            <a:r>
              <a:rPr lang="en-US" sz="3000" dirty="0">
                <a:solidFill>
                  <a:schemeClr val="tx2">
                    <a:lumMod val="50000"/>
                  </a:schemeClr>
                </a:solidFill>
              </a:rPr>
              <a:t>Front edge of platforms not more than 14 inches from the work, unless using guardrails and/or PFAS</a:t>
            </a:r>
          </a:p>
        </p:txBody>
      </p:sp>
      <p:sp>
        <p:nvSpPr>
          <p:cNvPr id="8" name="Rectangle 2">
            <a:extLst>
              <a:ext uri="{FF2B5EF4-FFF2-40B4-BE49-F238E27FC236}">
                <a16:creationId xmlns:a16="http://schemas.microsoft.com/office/drawing/2014/main" id="{2A777DCD-53F9-442E-BCD9-8B846177035A}"/>
              </a:ext>
            </a:extLst>
          </p:cNvPr>
          <p:cNvSpPr>
            <a:spLocks noChangeArrowheads="1"/>
          </p:cNvSpPr>
          <p:nvPr/>
        </p:nvSpPr>
        <p:spPr bwMode="auto">
          <a:xfrm>
            <a:off x="7786466" y="3323982"/>
            <a:ext cx="4114800" cy="3350533"/>
          </a:xfrm>
          <a:prstGeom prst="rect">
            <a:avLst/>
          </a:prstGeom>
          <a:noFill/>
          <a:ln w="9525">
            <a:noFill/>
            <a:miter lim="800000"/>
            <a:headEnd/>
            <a:tailEnd/>
          </a:ln>
        </p:spPr>
        <p:txBody>
          <a:bodyPr>
            <a:spAutoFit/>
          </a:bodyPr>
          <a:lstStyle/>
          <a:p>
            <a:pPr>
              <a:lnSpc>
                <a:spcPct val="85000"/>
              </a:lnSpc>
              <a:spcBef>
                <a:spcPct val="55000"/>
              </a:spcBef>
              <a:buClr>
                <a:srgbClr val="F7FE62"/>
              </a:buClr>
            </a:pPr>
            <a:r>
              <a:rPr lang="en-US" sz="3000" i="1" dirty="0">
                <a:solidFill>
                  <a:schemeClr val="tx2">
                    <a:lumMod val="50000"/>
                  </a:schemeClr>
                </a:solidFill>
              </a:rPr>
              <a:t>Top rails </a:t>
            </a:r>
            <a:r>
              <a:rPr lang="en-US" sz="3000" dirty="0">
                <a:solidFill>
                  <a:schemeClr val="tx2">
                    <a:lumMod val="50000"/>
                  </a:schemeClr>
                </a:solidFill>
              </a:rPr>
              <a:t>- 38 to 45 inches tall </a:t>
            </a:r>
          </a:p>
          <a:p>
            <a:pPr>
              <a:lnSpc>
                <a:spcPct val="85000"/>
              </a:lnSpc>
              <a:spcBef>
                <a:spcPct val="55000"/>
              </a:spcBef>
              <a:buClr>
                <a:srgbClr val="F7FE62"/>
              </a:buClr>
            </a:pPr>
            <a:r>
              <a:rPr lang="en-US" sz="3000" i="1" dirty="0">
                <a:solidFill>
                  <a:schemeClr val="tx2">
                    <a:lumMod val="50000"/>
                  </a:schemeClr>
                </a:solidFill>
              </a:rPr>
              <a:t>Mid rails- </a:t>
            </a:r>
            <a:r>
              <a:rPr lang="en-US" sz="3000" dirty="0">
                <a:solidFill>
                  <a:schemeClr val="tx2">
                    <a:lumMod val="50000"/>
                  </a:schemeClr>
                </a:solidFill>
              </a:rPr>
              <a:t>halfway between  top rail and platform</a:t>
            </a:r>
          </a:p>
          <a:p>
            <a:pPr>
              <a:lnSpc>
                <a:spcPct val="85000"/>
              </a:lnSpc>
              <a:spcBef>
                <a:spcPct val="55000"/>
              </a:spcBef>
              <a:buClr>
                <a:srgbClr val="F7FE62"/>
              </a:buClr>
            </a:pPr>
            <a:r>
              <a:rPr lang="en-US" sz="3000" i="1" dirty="0">
                <a:solidFill>
                  <a:schemeClr val="tx2">
                    <a:lumMod val="50000"/>
                  </a:schemeClr>
                </a:solidFill>
              </a:rPr>
              <a:t>Toe boards- </a:t>
            </a:r>
            <a:r>
              <a:rPr lang="en-US" sz="3000" dirty="0">
                <a:solidFill>
                  <a:schemeClr val="tx2">
                    <a:lumMod val="50000"/>
                  </a:schemeClr>
                </a:solidFill>
              </a:rPr>
              <a:t>at least 3-1/2 inches high</a:t>
            </a:r>
          </a:p>
        </p:txBody>
      </p:sp>
      <p:pic>
        <p:nvPicPr>
          <p:cNvPr id="9" name="Picture 8">
            <a:extLst>
              <a:ext uri="{FF2B5EF4-FFF2-40B4-BE49-F238E27FC236}">
                <a16:creationId xmlns:a16="http://schemas.microsoft.com/office/drawing/2014/main" id="{53E8051D-F92B-4E9D-A19E-EBA0BF582A34}"/>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40808" t="24195" r="4164" b="11500"/>
          <a:stretch/>
        </p:blipFill>
        <p:spPr>
          <a:xfrm>
            <a:off x="3692759" y="4058529"/>
            <a:ext cx="2825260" cy="2433711"/>
          </a:xfrm>
          <a:prstGeom prst="rect">
            <a:avLst/>
          </a:prstGeom>
          <a:ln>
            <a:noFill/>
          </a:ln>
          <a:effectLst>
            <a:softEdge rad="112500"/>
          </a:effectLst>
        </p:spPr>
      </p:pic>
      <p:pic>
        <p:nvPicPr>
          <p:cNvPr id="5" name="Audio 4">
            <a:hlinkClick r:id="" action="ppaction://media"/>
            <a:extLst>
              <a:ext uri="{FF2B5EF4-FFF2-40B4-BE49-F238E27FC236}">
                <a16:creationId xmlns:a16="http://schemas.microsoft.com/office/drawing/2014/main" id="{FDE24666-045E-4066-95B3-85AAAB3A500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70338453"/>
      </p:ext>
    </p:extLst>
  </p:cSld>
  <p:clrMapOvr>
    <a:masterClrMapping/>
  </p:clrMapOvr>
  <mc:AlternateContent xmlns:mc="http://schemas.openxmlformats.org/markup-compatibility/2006">
    <mc:Choice xmlns:p14="http://schemas.microsoft.com/office/powerpoint/2010/main" Requires="p14">
      <p:transition spd="slow" p14:dur="2000" advTm="43283"/>
    </mc:Choice>
    <mc:Fallback>
      <p:transition spd="slow" advTm="43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441E5-B454-4D9B-A55D-71432E6B2A7D}"/>
              </a:ext>
            </a:extLst>
          </p:cNvPr>
          <p:cNvSpPr>
            <a:spLocks noGrp="1"/>
          </p:cNvSpPr>
          <p:nvPr>
            <p:ph type="title"/>
          </p:nvPr>
        </p:nvSpPr>
        <p:spPr>
          <a:xfrm>
            <a:off x="3737307" y="281958"/>
            <a:ext cx="6785333" cy="1143000"/>
          </a:xfrm>
        </p:spPr>
        <p:txBody>
          <a:bodyPr/>
          <a:lstStyle/>
          <a:p>
            <a:r>
              <a:rPr lang="en-US" dirty="0"/>
              <a:t>Protecting workers from falls</a:t>
            </a:r>
          </a:p>
        </p:txBody>
      </p:sp>
      <p:sp>
        <p:nvSpPr>
          <p:cNvPr id="4" name="Rectangle 4">
            <a:extLst>
              <a:ext uri="{FF2B5EF4-FFF2-40B4-BE49-F238E27FC236}">
                <a16:creationId xmlns:a16="http://schemas.microsoft.com/office/drawing/2014/main" id="{EA50EB4D-40CB-49E8-97DF-A23785856C7E}"/>
              </a:ext>
            </a:extLst>
          </p:cNvPr>
          <p:cNvSpPr>
            <a:spLocks noGrp="1" noChangeArrowheads="1"/>
          </p:cNvSpPr>
          <p:nvPr>
            <p:ph idx="1"/>
          </p:nvPr>
        </p:nvSpPr>
        <p:spPr bwMode="auto">
          <a:xfrm>
            <a:off x="4383801" y="1197381"/>
            <a:ext cx="5492345" cy="630942"/>
          </a:xfrm>
          <a:prstGeom prst="rect">
            <a:avLst/>
          </a:prstGeom>
          <a:noFill/>
          <a:ln w="9525">
            <a:noFill/>
            <a:miter lim="800000"/>
            <a:headEnd/>
            <a:tailEnd/>
          </a:ln>
        </p:spPr>
        <p:txBody>
          <a:bodyPr wrap="square">
            <a:spAutoFit/>
          </a:bodyPr>
          <a:lstStyle/>
          <a:p>
            <a:pPr marL="0" indent="0">
              <a:buNone/>
            </a:pPr>
            <a:r>
              <a:rPr lang="en-US" sz="3500" dirty="0">
                <a:latin typeface="Arial" charset="0"/>
              </a:rPr>
              <a:t>Personal fall arrest system</a:t>
            </a:r>
          </a:p>
        </p:txBody>
      </p:sp>
      <p:sp>
        <p:nvSpPr>
          <p:cNvPr id="8" name="Rectangle 2">
            <a:extLst>
              <a:ext uri="{FF2B5EF4-FFF2-40B4-BE49-F238E27FC236}">
                <a16:creationId xmlns:a16="http://schemas.microsoft.com/office/drawing/2014/main" id="{2A777DCD-53F9-442E-BCD9-8B846177035A}"/>
              </a:ext>
            </a:extLst>
          </p:cNvPr>
          <p:cNvSpPr>
            <a:spLocks noChangeArrowheads="1"/>
          </p:cNvSpPr>
          <p:nvPr/>
        </p:nvSpPr>
        <p:spPr bwMode="auto">
          <a:xfrm>
            <a:off x="7061982" y="2271761"/>
            <a:ext cx="5080782" cy="1919372"/>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85000"/>
              </a:lnSpc>
              <a:spcBef>
                <a:spcPct val="55000"/>
              </a:spcBef>
              <a:spcAft>
                <a:spcPts val="0"/>
              </a:spcAft>
              <a:buClr>
                <a:srgbClr val="F7FE62"/>
              </a:buClr>
              <a:buSzTx/>
              <a:buFontTx/>
              <a:buNone/>
              <a:tabLst/>
              <a:defRPr/>
            </a:pPr>
            <a:r>
              <a:rPr kumimoji="0" lang="en-US" sz="3000" b="0" u="none" strike="noStrike" kern="1200" cap="none" spc="0" normalizeH="0" baseline="0" noProof="0" dirty="0">
                <a:ln>
                  <a:noFill/>
                </a:ln>
                <a:solidFill>
                  <a:srgbClr val="1F497D">
                    <a:lumMod val="50000"/>
                  </a:srgbClr>
                </a:solidFill>
                <a:effectLst/>
                <a:uLnTx/>
                <a:uFillTx/>
                <a:latin typeface="Calibri"/>
                <a:ea typeface="+mn-ea"/>
                <a:cs typeface="+mn-cs"/>
              </a:rPr>
              <a:t>Training is needed on how to properly use PFAS</a:t>
            </a:r>
          </a:p>
          <a:p>
            <a:pPr marL="0" marR="0" lvl="0" indent="0" algn="l" defTabSz="457200" rtl="0" eaLnBrk="1" fontAlgn="auto" latinLnBrk="0" hangingPunct="1">
              <a:lnSpc>
                <a:spcPct val="85000"/>
              </a:lnSpc>
              <a:spcBef>
                <a:spcPct val="55000"/>
              </a:spcBef>
              <a:spcAft>
                <a:spcPts val="0"/>
              </a:spcAft>
              <a:buClr>
                <a:srgbClr val="F7FE62"/>
              </a:buClr>
              <a:buSzTx/>
              <a:buFontTx/>
              <a:buNone/>
              <a:tabLst/>
              <a:defRPr/>
            </a:pPr>
            <a:r>
              <a:rPr kumimoji="0" lang="en-US" sz="3000" b="0" u="none" strike="noStrike" kern="1200" cap="none" spc="0" normalizeH="0" baseline="0" noProof="0" dirty="0">
                <a:ln>
                  <a:noFill/>
                </a:ln>
                <a:solidFill>
                  <a:srgbClr val="1F497D">
                    <a:lumMod val="50000"/>
                  </a:srgbClr>
                </a:solidFill>
                <a:effectLst/>
                <a:uLnTx/>
                <a:uFillTx/>
                <a:latin typeface="Calibri"/>
                <a:ea typeface="+mn-ea"/>
                <a:cs typeface="+mn-cs"/>
              </a:rPr>
              <a:t>PFAS includes anchorage, lifeline, and body harness</a:t>
            </a:r>
          </a:p>
        </p:txBody>
      </p:sp>
      <p:sp>
        <p:nvSpPr>
          <p:cNvPr id="7" name="Rectangle 2">
            <a:extLst>
              <a:ext uri="{FF2B5EF4-FFF2-40B4-BE49-F238E27FC236}">
                <a16:creationId xmlns:a16="http://schemas.microsoft.com/office/drawing/2014/main" id="{2B36381D-F5AC-4703-83EB-97E8839B4F67}"/>
              </a:ext>
            </a:extLst>
          </p:cNvPr>
          <p:cNvSpPr>
            <a:spLocks noChangeArrowheads="1"/>
          </p:cNvSpPr>
          <p:nvPr/>
        </p:nvSpPr>
        <p:spPr bwMode="auto">
          <a:xfrm>
            <a:off x="1757819" y="2026953"/>
            <a:ext cx="4114800" cy="4135363"/>
          </a:xfrm>
          <a:prstGeom prst="rect">
            <a:avLst/>
          </a:prstGeom>
          <a:noFill/>
          <a:ln w="9525">
            <a:noFill/>
            <a:miter lim="800000"/>
            <a:headEnd/>
            <a:tailEnd/>
          </a:ln>
        </p:spPr>
        <p:txBody>
          <a:bodyPr>
            <a:spAutoFit/>
          </a:bodyPr>
          <a:lstStyle/>
          <a:p>
            <a:pPr marL="0" marR="0" lvl="0" indent="0" algn="l" defTabSz="457200" rtl="0" eaLnBrk="1" fontAlgn="auto" latinLnBrk="0" hangingPunct="1">
              <a:lnSpc>
                <a:spcPct val="85000"/>
              </a:lnSpc>
              <a:spcBef>
                <a:spcPct val="55000"/>
              </a:spcBef>
              <a:spcAft>
                <a:spcPts val="0"/>
              </a:spcAft>
              <a:buClr>
                <a:srgbClr val="F7FE62"/>
              </a:buClr>
              <a:buSzTx/>
              <a:buFontTx/>
              <a:buNone/>
              <a:tabLst/>
              <a:defRPr/>
            </a:pPr>
            <a:r>
              <a:rPr kumimoji="0" lang="en-US" sz="3000" b="0" u="none" strike="noStrike" kern="1200" cap="none" spc="0" normalizeH="0" baseline="0" noProof="0" dirty="0">
                <a:ln>
                  <a:noFill/>
                </a:ln>
                <a:solidFill>
                  <a:srgbClr val="1F497D">
                    <a:lumMod val="50000"/>
                  </a:srgbClr>
                </a:solidFill>
                <a:effectLst/>
                <a:uLnTx/>
                <a:uFillTx/>
                <a:latin typeface="Calibri"/>
                <a:ea typeface="+mn-ea"/>
                <a:cs typeface="+mn-cs"/>
              </a:rPr>
              <a:t>PFAS can be used instead of guardrails on some scaffolding</a:t>
            </a:r>
          </a:p>
          <a:p>
            <a:pPr marL="0" marR="0" lvl="0" indent="0" algn="l" defTabSz="457200" rtl="0" eaLnBrk="1" fontAlgn="auto" latinLnBrk="0" hangingPunct="1">
              <a:lnSpc>
                <a:spcPct val="85000"/>
              </a:lnSpc>
              <a:spcBef>
                <a:spcPct val="55000"/>
              </a:spcBef>
              <a:spcAft>
                <a:spcPts val="0"/>
              </a:spcAft>
              <a:buClr>
                <a:srgbClr val="F7FE62"/>
              </a:buClr>
              <a:buSzTx/>
              <a:buFontTx/>
              <a:buNone/>
              <a:tabLst/>
              <a:defRPr/>
            </a:pPr>
            <a:r>
              <a:rPr kumimoji="0" lang="en-US" sz="3000" b="0" u="none" strike="noStrike" kern="1200" cap="none" spc="0" normalizeH="0" baseline="0" noProof="0" dirty="0">
                <a:ln>
                  <a:noFill/>
                </a:ln>
                <a:solidFill>
                  <a:srgbClr val="1F497D">
                    <a:lumMod val="50000"/>
                  </a:srgbClr>
                </a:solidFill>
                <a:effectLst/>
                <a:uLnTx/>
                <a:uFillTx/>
                <a:latin typeface="Calibri"/>
                <a:ea typeface="+mn-ea"/>
                <a:cs typeface="+mn-cs"/>
              </a:rPr>
              <a:t>Guardrails and P</a:t>
            </a:r>
            <a:r>
              <a:rPr lang="en-US" sz="3000" dirty="0">
                <a:solidFill>
                  <a:srgbClr val="1F497D">
                    <a:lumMod val="50000"/>
                  </a:srgbClr>
                </a:solidFill>
                <a:latin typeface="Calibri"/>
              </a:rPr>
              <a:t>FAS should be used on suspension scaffolding</a:t>
            </a:r>
          </a:p>
          <a:p>
            <a:pPr marL="0" marR="0" lvl="0" indent="0" algn="l" defTabSz="457200" rtl="0" eaLnBrk="1" fontAlgn="auto" latinLnBrk="0" hangingPunct="1">
              <a:lnSpc>
                <a:spcPct val="85000"/>
              </a:lnSpc>
              <a:spcBef>
                <a:spcPct val="55000"/>
              </a:spcBef>
              <a:spcAft>
                <a:spcPts val="0"/>
              </a:spcAft>
              <a:buClr>
                <a:srgbClr val="F7FE62"/>
              </a:buClr>
              <a:buSzTx/>
              <a:buFontTx/>
              <a:buNone/>
              <a:tabLst/>
              <a:defRPr/>
            </a:pPr>
            <a:r>
              <a:rPr kumimoji="0" lang="en-US" sz="3000" b="0" u="none" strike="noStrike" kern="1200" cap="none" spc="0" normalizeH="0" baseline="0" noProof="0" dirty="0">
                <a:ln>
                  <a:noFill/>
                </a:ln>
                <a:solidFill>
                  <a:srgbClr val="1F497D">
                    <a:lumMod val="50000"/>
                  </a:srgbClr>
                </a:solidFill>
                <a:effectLst/>
                <a:uLnTx/>
                <a:uFillTx/>
                <a:latin typeface="Calibri"/>
                <a:ea typeface="+mn-ea"/>
                <a:cs typeface="+mn-cs"/>
              </a:rPr>
              <a:t>Use PFAS on erectors an</a:t>
            </a:r>
            <a:r>
              <a:rPr lang="en-US" sz="3000" dirty="0">
                <a:solidFill>
                  <a:srgbClr val="1F497D">
                    <a:lumMod val="50000"/>
                  </a:srgbClr>
                </a:solidFill>
                <a:latin typeface="Calibri"/>
              </a:rPr>
              <a:t>d dismantlers where feasible</a:t>
            </a:r>
            <a:endParaRPr kumimoji="0" lang="en-US" sz="3000" b="0" u="none" strike="noStrike" kern="1200" cap="none" spc="0" normalizeH="0" baseline="0" noProof="0" dirty="0">
              <a:ln>
                <a:noFill/>
              </a:ln>
              <a:solidFill>
                <a:srgbClr val="1F497D">
                  <a:lumMod val="50000"/>
                </a:srgbClr>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08775CC2-D197-4D47-AF20-33E2F23A2F0A}"/>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33176" t="13303" r="7728"/>
          <a:stretch/>
        </p:blipFill>
        <p:spPr>
          <a:xfrm>
            <a:off x="7061982" y="4143967"/>
            <a:ext cx="2947183" cy="2432075"/>
          </a:xfrm>
          <a:prstGeom prst="rect">
            <a:avLst/>
          </a:prstGeom>
          <a:ln>
            <a:noFill/>
          </a:ln>
          <a:effectLst>
            <a:softEdge rad="112500"/>
          </a:effectLst>
        </p:spPr>
      </p:pic>
      <p:sp>
        <p:nvSpPr>
          <p:cNvPr id="21" name="TextBox 20">
            <a:extLst>
              <a:ext uri="{FF2B5EF4-FFF2-40B4-BE49-F238E27FC236}">
                <a16:creationId xmlns:a16="http://schemas.microsoft.com/office/drawing/2014/main" id="{A4B75054-15FF-403F-B863-E95B3B4965CC}"/>
              </a:ext>
            </a:extLst>
          </p:cNvPr>
          <p:cNvSpPr txBox="1"/>
          <p:nvPr/>
        </p:nvSpPr>
        <p:spPr>
          <a:xfrm>
            <a:off x="7129973" y="6532344"/>
            <a:ext cx="4459458" cy="230832"/>
          </a:xfrm>
          <a:prstGeom prst="rect">
            <a:avLst/>
          </a:prstGeom>
          <a:noFill/>
        </p:spPr>
        <p:txBody>
          <a:bodyPr wrap="square" rtlCol="0">
            <a:spAutoFit/>
          </a:bodyPr>
          <a:lstStyle/>
          <a:p>
            <a:r>
              <a:rPr lang="en-US" sz="900" dirty="0">
                <a:hlinkClick r:id="rId6" tooltip="https://commons.wikimedia.org/wiki/File:Piping_Installation_in_a_Power_Plant.jpg">
                  <a:extLst>
                    <a:ext uri="{A12FA001-AC4F-418D-AE19-62706E023703}">
                      <ahyp:hlinkClr xmlns:ahyp="http://schemas.microsoft.com/office/drawing/2018/hyperlinkcolor" val="tx"/>
                    </a:ext>
                  </a:extLst>
                </a:hlinkClick>
              </a:rPr>
              <a:t>This Photo</a:t>
            </a:r>
            <a:r>
              <a:rPr lang="en-US" sz="900" dirty="0"/>
              <a:t> by Unknown Author is licensed under </a:t>
            </a:r>
            <a:r>
              <a:rPr lang="en-US" sz="900" dirty="0">
                <a:hlinkClick r:id="rId7" tooltip="https://creativecommons.org/licenses/by-sa/3.0/">
                  <a:extLst>
                    <a:ext uri="{A12FA001-AC4F-418D-AE19-62706E023703}">
                      <ahyp:hlinkClr xmlns:ahyp="http://schemas.microsoft.com/office/drawing/2018/hyperlinkcolor" val="tx"/>
                    </a:ext>
                  </a:extLst>
                </a:hlinkClick>
              </a:rPr>
              <a:t>CC BY-SA</a:t>
            </a:r>
            <a:endParaRPr lang="en-US" sz="900" dirty="0"/>
          </a:p>
        </p:txBody>
      </p:sp>
      <p:pic>
        <p:nvPicPr>
          <p:cNvPr id="5" name="Audio 4">
            <a:hlinkClick r:id="" action="ppaction://media"/>
            <a:extLst>
              <a:ext uri="{FF2B5EF4-FFF2-40B4-BE49-F238E27FC236}">
                <a16:creationId xmlns:a16="http://schemas.microsoft.com/office/drawing/2014/main" id="{BC8ECBE4-4C08-4A98-AF40-77516B7EACF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339102127"/>
      </p:ext>
    </p:extLst>
  </p:cSld>
  <p:clrMapOvr>
    <a:masterClrMapping/>
  </p:clrMapOvr>
  <mc:AlternateContent xmlns:mc="http://schemas.openxmlformats.org/markup-compatibility/2006">
    <mc:Choice xmlns:p14="http://schemas.microsoft.com/office/powerpoint/2010/main" Requires="p14">
      <p:transition spd="slow" p14:dur="2000" advTm="54025"/>
    </mc:Choice>
    <mc:Fallback>
      <p:transition spd="slow" advTm="54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9C29085-B29D-44CA-886E-E24C82EBBBEB}"/>
              </a:ext>
            </a:extLst>
          </p:cNvPr>
          <p:cNvSpPr>
            <a:spLocks noGrp="1"/>
          </p:cNvSpPr>
          <p:nvPr>
            <p:ph type="title"/>
          </p:nvPr>
        </p:nvSpPr>
        <p:spPr>
          <a:xfrm>
            <a:off x="3885019" y="324161"/>
            <a:ext cx="5772452" cy="1143000"/>
          </a:xfrm>
        </p:spPr>
        <p:txBody>
          <a:bodyPr>
            <a:noAutofit/>
          </a:bodyPr>
          <a:lstStyle/>
          <a:p>
            <a:r>
              <a:rPr lang="en-US" sz="4400" b="0" dirty="0"/>
              <a:t>Falling object protection</a:t>
            </a:r>
          </a:p>
        </p:txBody>
      </p:sp>
      <p:sp>
        <p:nvSpPr>
          <p:cNvPr id="6" name="Rectangle 5">
            <a:extLst>
              <a:ext uri="{FF2B5EF4-FFF2-40B4-BE49-F238E27FC236}">
                <a16:creationId xmlns:a16="http://schemas.microsoft.com/office/drawing/2014/main" id="{FF4092C7-C953-4D18-9FFE-D674D69B5F66}"/>
              </a:ext>
            </a:extLst>
          </p:cNvPr>
          <p:cNvSpPr>
            <a:spLocks noChangeArrowheads="1"/>
          </p:cNvSpPr>
          <p:nvPr/>
        </p:nvSpPr>
        <p:spPr bwMode="auto">
          <a:xfrm>
            <a:off x="-450166" y="2132634"/>
            <a:ext cx="7040880" cy="1785104"/>
          </a:xfrm>
          <a:prstGeom prst="rect">
            <a:avLst/>
          </a:prstGeom>
          <a:noFill/>
          <a:ln w="9525">
            <a:noFill/>
            <a:miter lim="800000"/>
            <a:headEnd/>
            <a:tailEnd/>
          </a:ln>
          <a:effectLst>
            <a:outerShdw dist="17961" dir="2700000" algn="ctr" rotWithShape="0">
              <a:schemeClr val="tx1"/>
            </a:outerShdw>
          </a:effectLst>
        </p:spPr>
        <p:txBody>
          <a:bodyPr wrap="square">
            <a:spAutoFit/>
          </a:bodyPr>
          <a:lstStyle/>
          <a:p>
            <a:pPr marL="692150" lvl="2" indent="-284163" algn="r">
              <a:buClr>
                <a:srgbClr val="F2FE04"/>
              </a:buClr>
              <a:buSzPct val="50000"/>
            </a:pPr>
            <a:r>
              <a:rPr lang="en-US" sz="5400" b="1" dirty="0">
                <a:solidFill>
                  <a:schemeClr val="tx2">
                    <a:lumMod val="50000"/>
                  </a:schemeClr>
                </a:solidFill>
                <a:latin typeface="+mj-lt"/>
              </a:rPr>
              <a:t>Wear your hardhats!</a:t>
            </a:r>
          </a:p>
          <a:p>
            <a:pPr marL="692150" lvl="2" indent="-284163" algn="r">
              <a:buClr>
                <a:srgbClr val="F2FE04"/>
              </a:buClr>
              <a:buSzPct val="50000"/>
            </a:pPr>
            <a:endParaRPr lang="en-US" sz="2800" b="1" dirty="0"/>
          </a:p>
          <a:p>
            <a:pPr marL="692150" lvl="2" indent="-284163" algn="r">
              <a:buClr>
                <a:srgbClr val="F2FE04"/>
              </a:buClr>
              <a:buSzPct val="50000"/>
            </a:pPr>
            <a:endParaRPr lang="en-US" sz="2800" b="1" dirty="0"/>
          </a:p>
        </p:txBody>
      </p:sp>
      <p:sp>
        <p:nvSpPr>
          <p:cNvPr id="7" name="Text Box 1029">
            <a:extLst>
              <a:ext uri="{FF2B5EF4-FFF2-40B4-BE49-F238E27FC236}">
                <a16:creationId xmlns:a16="http://schemas.microsoft.com/office/drawing/2014/main" id="{212701DD-D9D6-4E03-B8E5-A9BCAFFE8BED}"/>
              </a:ext>
            </a:extLst>
          </p:cNvPr>
          <p:cNvSpPr txBox="1">
            <a:spLocks noChangeArrowheads="1"/>
          </p:cNvSpPr>
          <p:nvPr/>
        </p:nvSpPr>
        <p:spPr bwMode="auto">
          <a:xfrm>
            <a:off x="395378" y="3617018"/>
            <a:ext cx="4038600" cy="1384995"/>
          </a:xfrm>
          <a:prstGeom prst="rect">
            <a:avLst/>
          </a:prstGeom>
          <a:noFill/>
          <a:ln w="9525">
            <a:noFill/>
            <a:miter lim="800000"/>
            <a:headEnd/>
            <a:tailEnd/>
          </a:ln>
          <a:effectLst/>
        </p:spPr>
        <p:txBody>
          <a:bodyPr>
            <a:spAutoFit/>
          </a:bodyPr>
          <a:lstStyle/>
          <a:p>
            <a:pPr>
              <a:spcBef>
                <a:spcPct val="50000"/>
              </a:spcBef>
            </a:pPr>
            <a:r>
              <a:rPr lang="en-US" sz="2800" dirty="0">
                <a:solidFill>
                  <a:schemeClr val="tx2">
                    <a:lumMod val="50000"/>
                  </a:schemeClr>
                </a:solidFill>
              </a:rPr>
              <a:t>Anytime an overhead hazards exists, wear your head protection!</a:t>
            </a:r>
          </a:p>
        </p:txBody>
      </p:sp>
      <p:sp>
        <p:nvSpPr>
          <p:cNvPr id="9" name="Text Box 1029">
            <a:extLst>
              <a:ext uri="{FF2B5EF4-FFF2-40B4-BE49-F238E27FC236}">
                <a16:creationId xmlns:a16="http://schemas.microsoft.com/office/drawing/2014/main" id="{12509DF3-C77E-4336-AD95-4C1D6834B378}"/>
              </a:ext>
            </a:extLst>
          </p:cNvPr>
          <p:cNvSpPr txBox="1">
            <a:spLocks noChangeArrowheads="1"/>
          </p:cNvSpPr>
          <p:nvPr/>
        </p:nvSpPr>
        <p:spPr bwMode="auto">
          <a:xfrm>
            <a:off x="7638171" y="2766140"/>
            <a:ext cx="4038600" cy="2246769"/>
          </a:xfrm>
          <a:prstGeom prst="rect">
            <a:avLst/>
          </a:prstGeom>
          <a:noFill/>
          <a:ln w="9525">
            <a:noFill/>
            <a:miter lim="800000"/>
            <a:headEnd/>
            <a:tailEnd/>
          </a:ln>
          <a:effectLst/>
        </p:spPr>
        <p:txBody>
          <a:bodyPr>
            <a:spAutoFit/>
          </a:bodyPr>
          <a:lstStyle/>
          <a:p>
            <a:pPr marL="457200" indent="-457200">
              <a:spcBef>
                <a:spcPct val="50000"/>
              </a:spcBef>
              <a:buFont typeface="Arial" panose="020B0604020202020204" pitchFamily="34" charset="0"/>
              <a:buChar char="•"/>
            </a:pPr>
            <a:r>
              <a:rPr lang="en-US" sz="2800" dirty="0">
                <a:solidFill>
                  <a:schemeClr val="tx2">
                    <a:lumMod val="50000"/>
                  </a:schemeClr>
                </a:solidFill>
              </a:rPr>
              <a:t>Barricade </a:t>
            </a:r>
          </a:p>
          <a:p>
            <a:pPr marL="457200" indent="-457200">
              <a:spcBef>
                <a:spcPct val="50000"/>
              </a:spcBef>
              <a:buFont typeface="Arial" panose="020B0604020202020204" pitchFamily="34" charset="0"/>
              <a:buChar char="•"/>
            </a:pPr>
            <a:r>
              <a:rPr lang="en-US" sz="2800" dirty="0">
                <a:solidFill>
                  <a:schemeClr val="tx2">
                    <a:lumMod val="50000"/>
                  </a:schemeClr>
                </a:solidFill>
              </a:rPr>
              <a:t>Use panels or screens</a:t>
            </a:r>
          </a:p>
          <a:p>
            <a:pPr marL="457200" indent="-457200">
              <a:spcBef>
                <a:spcPct val="50000"/>
              </a:spcBef>
              <a:buFont typeface="Arial" panose="020B0604020202020204" pitchFamily="34" charset="0"/>
              <a:buChar char="•"/>
            </a:pPr>
            <a:r>
              <a:rPr lang="en-US" sz="2800" dirty="0">
                <a:solidFill>
                  <a:schemeClr val="tx2">
                    <a:lumMod val="50000"/>
                  </a:schemeClr>
                </a:solidFill>
              </a:rPr>
              <a:t>Build a canopy or install a net</a:t>
            </a:r>
          </a:p>
        </p:txBody>
      </p:sp>
      <p:pic>
        <p:nvPicPr>
          <p:cNvPr id="11" name="Picture 10">
            <a:extLst>
              <a:ext uri="{FF2B5EF4-FFF2-40B4-BE49-F238E27FC236}">
                <a16:creationId xmlns:a16="http://schemas.microsoft.com/office/drawing/2014/main" id="{F61B8F02-EE73-4BCF-88D8-ADF1D4335953}"/>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229576" y="3219603"/>
            <a:ext cx="2361138" cy="2361138"/>
          </a:xfrm>
          <a:prstGeom prst="ellipse">
            <a:avLst/>
          </a:prstGeom>
          <a:ln>
            <a:noFill/>
          </a:ln>
          <a:effectLst>
            <a:softEdge rad="112500"/>
          </a:effectLst>
        </p:spPr>
      </p:pic>
      <p:sp>
        <p:nvSpPr>
          <p:cNvPr id="12" name="TextBox 11">
            <a:extLst>
              <a:ext uri="{FF2B5EF4-FFF2-40B4-BE49-F238E27FC236}">
                <a16:creationId xmlns:a16="http://schemas.microsoft.com/office/drawing/2014/main" id="{5FB45FF1-62AB-4F3C-805E-E1E2DD48BA7E}"/>
              </a:ext>
            </a:extLst>
          </p:cNvPr>
          <p:cNvSpPr txBox="1"/>
          <p:nvPr/>
        </p:nvSpPr>
        <p:spPr>
          <a:xfrm>
            <a:off x="4229576" y="5577448"/>
            <a:ext cx="3177064" cy="230832"/>
          </a:xfrm>
          <a:prstGeom prst="rect">
            <a:avLst/>
          </a:prstGeom>
          <a:noFill/>
        </p:spPr>
        <p:txBody>
          <a:bodyPr wrap="square" rtlCol="0">
            <a:spAutoFit/>
          </a:bodyPr>
          <a:lstStyle/>
          <a:p>
            <a:r>
              <a:rPr lang="en-US" sz="900" dirty="0">
                <a:hlinkClick r:id="rId6" tooltip="https://flickr.com/photos/bepster/49635093">
                  <a:extLst>
                    <a:ext uri="{A12FA001-AC4F-418D-AE19-62706E023703}">
                      <ahyp:hlinkClr xmlns:ahyp="http://schemas.microsoft.com/office/drawing/2018/hyperlinkcolor" val="tx"/>
                    </a:ext>
                  </a:extLst>
                </a:hlinkClick>
              </a:rPr>
              <a:t>This Photo</a:t>
            </a:r>
            <a:r>
              <a:rPr lang="en-US" sz="900" dirty="0"/>
              <a:t> by Unknown Author is licensed under </a:t>
            </a:r>
            <a:r>
              <a:rPr lang="en-US" sz="900" dirty="0">
                <a:hlinkClick r:id="rId7" tooltip="https://creativecommons.org/licenses/by-nc-sa/3.0/">
                  <a:extLst>
                    <a:ext uri="{A12FA001-AC4F-418D-AE19-62706E023703}">
                      <ahyp:hlinkClr xmlns:ahyp="http://schemas.microsoft.com/office/drawing/2018/hyperlinkcolor" val="tx"/>
                    </a:ext>
                  </a:extLst>
                </a:hlinkClick>
              </a:rPr>
              <a:t>CC BY-SA-NC</a:t>
            </a:r>
            <a:endParaRPr lang="en-US" sz="900" dirty="0"/>
          </a:p>
        </p:txBody>
      </p:sp>
      <p:pic>
        <p:nvPicPr>
          <p:cNvPr id="10" name="Audio 9">
            <a:hlinkClick r:id="" action="ppaction://media"/>
            <a:extLst>
              <a:ext uri="{FF2B5EF4-FFF2-40B4-BE49-F238E27FC236}">
                <a16:creationId xmlns:a16="http://schemas.microsoft.com/office/drawing/2014/main" id="{61918436-6989-4BA0-9CE7-324545845FD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372222003"/>
      </p:ext>
    </p:extLst>
  </p:cSld>
  <p:clrMapOvr>
    <a:masterClrMapping/>
  </p:clrMapOvr>
  <mc:AlternateContent xmlns:mc="http://schemas.openxmlformats.org/markup-compatibility/2006">
    <mc:Choice xmlns:p14="http://schemas.microsoft.com/office/powerpoint/2010/main" Requires="p14">
      <p:transition spd="slow" p14:dur="2000" advTm="32599"/>
    </mc:Choice>
    <mc:Fallback>
      <p:transition spd="slow" advTm="32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 presetClass="entr" presetSubtype="4" fill="hold" grpId="0" nodeType="afterEffect">
                                  <p:stCondLst>
                                    <p:cond delay="10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par>
                          <p:cTn id="17" fill="hold">
                            <p:stCondLst>
                              <p:cond delay="2000"/>
                            </p:stCondLst>
                            <p:childTnLst>
                              <p:par>
                                <p:cTn id="18" presetID="2" presetClass="entr" presetSubtype="4" fill="hold" grpId="0" nodeType="afterEffect">
                                  <p:stCondLst>
                                    <p:cond delay="100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10"/>
                </p:tgtEl>
              </p:cMediaNode>
            </p:audio>
          </p:childTnLst>
        </p:cTn>
      </p:par>
    </p:tnLst>
    <p:bldLst>
      <p:bldP spid="6" grpId="0" autoUpdateAnimBg="0"/>
      <p:bldP spid="7" grpId="0" autoUpdateAnimBg="0"/>
      <p:bldP spid="9"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14211-8C59-4DFD-912D-C50DC334C635}"/>
              </a:ext>
            </a:extLst>
          </p:cNvPr>
          <p:cNvSpPr>
            <a:spLocks noGrp="1"/>
          </p:cNvSpPr>
          <p:nvPr>
            <p:ph type="title"/>
          </p:nvPr>
        </p:nvSpPr>
        <p:spPr/>
        <p:txBody>
          <a:bodyPr/>
          <a:lstStyle/>
          <a:p>
            <a:r>
              <a:rPr lang="en-US" dirty="0"/>
              <a:t>Overhead powerlines</a:t>
            </a:r>
          </a:p>
        </p:txBody>
      </p:sp>
      <p:sp>
        <p:nvSpPr>
          <p:cNvPr id="4" name="Rectangle 2">
            <a:extLst>
              <a:ext uri="{FF2B5EF4-FFF2-40B4-BE49-F238E27FC236}">
                <a16:creationId xmlns:a16="http://schemas.microsoft.com/office/drawing/2014/main" id="{8F861D31-F493-45E2-94E2-BB04C928D4EC}"/>
              </a:ext>
            </a:extLst>
          </p:cNvPr>
          <p:cNvSpPr>
            <a:spLocks noGrp="1" noChangeArrowheads="1"/>
          </p:cNvSpPr>
          <p:nvPr>
            <p:ph idx="1"/>
          </p:nvPr>
        </p:nvSpPr>
        <p:spPr bwMode="auto">
          <a:xfrm>
            <a:off x="609600" y="1600200"/>
            <a:ext cx="10972800" cy="2283702"/>
          </a:xfrm>
          <a:prstGeom prst="rect">
            <a:avLst/>
          </a:prstGeom>
          <a:noFill/>
          <a:ln w="9525">
            <a:noFill/>
            <a:miter lim="800000"/>
            <a:headEnd/>
            <a:tailEnd/>
          </a:ln>
        </p:spPr>
        <p:txBody>
          <a:bodyPr>
            <a:spAutoFit/>
          </a:bodyPr>
          <a:lstStyle/>
          <a:p>
            <a:r>
              <a:rPr lang="en-US" sz="3200" b="1" dirty="0">
                <a:latin typeface="Albertus Extra Bold" pitchFamily="34" charset="0"/>
              </a:rPr>
              <a:t>The possibility of electrocution is very real.</a:t>
            </a:r>
          </a:p>
          <a:p>
            <a:endParaRPr lang="en-US" sz="3200" b="1" dirty="0">
              <a:latin typeface="Albertus Extra Bold" pitchFamily="34" charset="0"/>
            </a:endParaRPr>
          </a:p>
          <a:p>
            <a:r>
              <a:rPr lang="en-US" sz="3200" b="1" dirty="0">
                <a:latin typeface="Albertus Extra Bold" pitchFamily="34" charset="0"/>
              </a:rPr>
              <a:t>Non-fatal contact usually results in loss of limbs!</a:t>
            </a:r>
          </a:p>
          <a:p>
            <a:endParaRPr lang="en-US" sz="2800" b="1" dirty="0">
              <a:latin typeface="Albertus Extra Bold" pitchFamily="34" charset="0"/>
            </a:endParaRPr>
          </a:p>
        </p:txBody>
      </p:sp>
      <p:pic>
        <p:nvPicPr>
          <p:cNvPr id="5" name="Picture 4">
            <a:extLst>
              <a:ext uri="{FF2B5EF4-FFF2-40B4-BE49-F238E27FC236}">
                <a16:creationId xmlns:a16="http://schemas.microsoft.com/office/drawing/2014/main" id="{052D172B-CC50-4DD3-9F39-69D344672580}"/>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535680" y="3488573"/>
            <a:ext cx="4078779" cy="3059085"/>
          </a:xfrm>
          <a:prstGeom prst="rect">
            <a:avLst/>
          </a:prstGeom>
          <a:ln>
            <a:noFill/>
          </a:ln>
          <a:effectLst>
            <a:softEdge rad="112500"/>
          </a:effectLst>
        </p:spPr>
      </p:pic>
      <p:sp>
        <p:nvSpPr>
          <p:cNvPr id="6" name="TextBox 5">
            <a:extLst>
              <a:ext uri="{FF2B5EF4-FFF2-40B4-BE49-F238E27FC236}">
                <a16:creationId xmlns:a16="http://schemas.microsoft.com/office/drawing/2014/main" id="{A1BA0624-00D4-42A3-A1B8-BCB30BAEA021}"/>
              </a:ext>
            </a:extLst>
          </p:cNvPr>
          <p:cNvSpPr txBox="1"/>
          <p:nvPr/>
        </p:nvSpPr>
        <p:spPr>
          <a:xfrm>
            <a:off x="3496887" y="6547658"/>
            <a:ext cx="9144000" cy="230832"/>
          </a:xfrm>
          <a:prstGeom prst="rect">
            <a:avLst/>
          </a:prstGeom>
          <a:noFill/>
        </p:spPr>
        <p:txBody>
          <a:bodyPr wrap="square" rtlCol="0">
            <a:spAutoFit/>
          </a:bodyPr>
          <a:lstStyle/>
          <a:p>
            <a:r>
              <a:rPr lang="en-US" sz="900" dirty="0">
                <a:hlinkClick r:id="rId6" tooltip="https://www.flickr.com/photos/ell-r-brown/4251368847/">
                  <a:extLst>
                    <a:ext uri="{A12FA001-AC4F-418D-AE19-62706E023703}">
                      <ahyp:hlinkClr xmlns:ahyp="http://schemas.microsoft.com/office/drawing/2018/hyperlinkcolor" val="tx"/>
                    </a:ext>
                  </a:extLst>
                </a:hlinkClick>
              </a:rPr>
              <a:t>This Photo</a:t>
            </a:r>
            <a:r>
              <a:rPr lang="en-US" sz="900" dirty="0"/>
              <a:t> by Unknown Author is licensed under </a:t>
            </a:r>
            <a:r>
              <a:rPr lang="en-US" sz="900" dirty="0">
                <a:hlinkClick r:id="rId7" tooltip="https://creativecommons.org/licenses/by/3.0/">
                  <a:extLst>
                    <a:ext uri="{A12FA001-AC4F-418D-AE19-62706E023703}">
                      <ahyp:hlinkClr xmlns:ahyp="http://schemas.microsoft.com/office/drawing/2018/hyperlinkcolor" val="tx"/>
                    </a:ext>
                  </a:extLst>
                </a:hlinkClick>
              </a:rPr>
              <a:t>CC BY</a:t>
            </a:r>
            <a:endParaRPr lang="en-US" sz="900" dirty="0"/>
          </a:p>
        </p:txBody>
      </p:sp>
      <p:pic>
        <p:nvPicPr>
          <p:cNvPr id="9" name="Audio 8">
            <a:hlinkClick r:id="" action="ppaction://media"/>
            <a:extLst>
              <a:ext uri="{FF2B5EF4-FFF2-40B4-BE49-F238E27FC236}">
                <a16:creationId xmlns:a16="http://schemas.microsoft.com/office/drawing/2014/main" id="{54202671-3372-4474-9B18-6B3538449C7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27156119"/>
      </p:ext>
    </p:extLst>
  </p:cSld>
  <p:clrMapOvr>
    <a:masterClrMapping/>
  </p:clrMapOvr>
  <mc:AlternateContent xmlns:mc="http://schemas.openxmlformats.org/markup-compatibility/2006">
    <mc:Choice xmlns:p14="http://schemas.microsoft.com/office/powerpoint/2010/main" Requires="p14">
      <p:transition spd="slow" p14:dur="2000" advTm="28709"/>
    </mc:Choice>
    <mc:Fallback>
      <p:transition spd="slow" advTm="28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2" presetClass="entr" presetSubtype="2" fill="hold" grpId="0" nodeType="afterEffect">
                                  <p:stCondLst>
                                    <p:cond delay="100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9"/>
                </p:tgtEl>
              </p:cMediaNode>
            </p:audio>
          </p:childTnLst>
        </p:cTn>
      </p:par>
    </p:tnLst>
    <p:bldLst>
      <p:bldP spid="4" grpId="0" autoUpdateAnimBg="0"/>
    </p:bldLst>
  </p:timing>
</p:sld>
</file>

<file path=ppt/theme/theme1.xml><?xml version="1.0" encoding="utf-8"?>
<a:theme xmlns:a="http://schemas.openxmlformats.org/drawingml/2006/main" name="CompSource Mutu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mpSource Mutual" id="{D8ED3F6F-45AB-6248-B9D5-2FD448AA7C87}" vid="{AF884931-E776-6B4F-822F-C08AB1C8451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CompSource Mutual</Template>
  <TotalTime>9007</TotalTime>
  <Words>1917</Words>
  <Application>Microsoft Office PowerPoint</Application>
  <PresentationFormat>Widescreen</PresentationFormat>
  <Paragraphs>199</Paragraphs>
  <Slides>16</Slides>
  <Notes>16</Notes>
  <HiddenSlides>0</HiddenSlides>
  <MMClips>16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Albertus Extra Bold</vt:lpstr>
      <vt:lpstr>Arial</vt:lpstr>
      <vt:lpstr>Calibri</vt:lpstr>
      <vt:lpstr>Times New Roman</vt:lpstr>
      <vt:lpstr>Wingdings</vt:lpstr>
      <vt:lpstr>CompSource Mutual</vt:lpstr>
      <vt:lpstr>Scaffold safety Safety and risk control department</vt:lpstr>
      <vt:lpstr>What is a scaffold?</vt:lpstr>
      <vt:lpstr>Hazards</vt:lpstr>
      <vt:lpstr>Protecting workers from falls</vt:lpstr>
      <vt:lpstr>Protecting workers from falls</vt:lpstr>
      <vt:lpstr>Protecting workers from falls</vt:lpstr>
      <vt:lpstr>Protecting workers from falls</vt:lpstr>
      <vt:lpstr>Falling object protection</vt:lpstr>
      <vt:lpstr>Overhead powerlines</vt:lpstr>
      <vt:lpstr>Safe scaffold construction</vt:lpstr>
      <vt:lpstr>Safe scaffold construction</vt:lpstr>
      <vt:lpstr>Safe scaffold construction</vt:lpstr>
      <vt:lpstr>Weather conditions</vt:lpstr>
      <vt:lpstr>Scaffold Hazard Review</vt:lpstr>
      <vt:lpstr>PowerPoint Presentation</vt:lpstr>
      <vt:lpstr>            Questions?                       Contact Us: 405-962-3750 or 405-230-0216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Jordan</dc:creator>
  <cp:lastModifiedBy>Amanda DeHerrera</cp:lastModifiedBy>
  <cp:revision>46</cp:revision>
  <dcterms:created xsi:type="dcterms:W3CDTF">2019-09-04T17:47:09Z</dcterms:created>
  <dcterms:modified xsi:type="dcterms:W3CDTF">2020-09-04T02:48:24Z</dcterms:modified>
</cp:coreProperties>
</file>